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notesMasterIdLst>
    <p:notesMasterId r:id="rId20"/>
  </p:notesMasterIdLst>
  <p:sldSz cx="14630400" cy="8229600"/>
  <p:notesSz cx="8229600" cy="14630400"/>
  <p:embeddedFontLst>
    <p:embeddedFont>
      <p:font typeface="Sora Semi Bold"/>
      <p:regular r:id="rId25"/>
    </p:embeddedFont>
    <p:embeddedFont>
      <p:font typeface="Sora Semi Bold"/>
      <p:regular r:id="rId26"/>
    </p:embeddedFont>
    <p:embeddedFont>
      <p:font typeface="Sora Light"/>
      <p:regular r:id="rId27"/>
    </p:embeddedFont>
    <p:embeddedFont>
      <p:font typeface="Sora Light"/>
      <p:regular r:id="rId28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notesMaster" Target="notesMasters/notesMaster1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25" Type="http://schemas.openxmlformats.org/officeDocument/2006/relationships/font" Target="fonts/font1.fntdata"/><Relationship Id="rId26" Type="http://schemas.openxmlformats.org/officeDocument/2006/relationships/font" Target="fonts/font2.fntdata"/><Relationship Id="rId27" Type="http://schemas.openxmlformats.org/officeDocument/2006/relationships/font" Target="fonts/font3.fntdata"/><Relationship Id="rId28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0-1.png"/><Relationship Id="rId2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1-1.png"/><Relationship Id="rId2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2-1.png"/><Relationship Id="rId2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3-1.png"/><Relationship Id="rId2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4-1.png"/><Relationship Id="rId2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5-1.png"/><Relationship Id="rId2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6-1.png"/><Relationship Id="rId2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7-1.png"/><Relationship Id="rId2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8-1.png"/><Relationship Id="rId2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9-1.png"/><Relationship Id="rId2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2-1.png"/><Relationship Id="rId2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3-1.png"/><Relationship Id="rId2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4-1.png"/><Relationship Id="rId2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5-1.png"/><Relationship Id="rId2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6-1.png"/><Relationship Id="rId2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7-1.png"/><Relationship Id="rId2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8-1.png"/><Relationship Id="rId2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9-1.png"/><Relationship Id="rId2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image" Target="../media/image-1-2.png"/><Relationship Id="rId3" Type="http://schemas.openxmlformats.org/officeDocument/2006/relationships/image" Target="../media/image-1-3.png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1.xml"/><Relationship Id="rId3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image" Target="../media/image-11-2.png"/><Relationship Id="rId3" Type="http://schemas.openxmlformats.org/officeDocument/2006/relationships/image" Target="../media/image-11-3.svg"/><Relationship Id="rId4" Type="http://schemas.openxmlformats.org/officeDocument/2006/relationships/image" Target="../media/image-11-4.png"/><Relationship Id="rId5" Type="http://schemas.openxmlformats.org/officeDocument/2006/relationships/image" Target="../media/image-11-5.svg"/><Relationship Id="rId6" Type="http://schemas.openxmlformats.org/officeDocument/2006/relationships/image" Target="../media/image-11-6.png"/><Relationship Id="rId7" Type="http://schemas.openxmlformats.org/officeDocument/2006/relationships/image" Target="../media/image-11-7.svg"/><Relationship Id="rId8" Type="http://schemas.openxmlformats.org/officeDocument/2006/relationships/image" Target="../media/image-11-8.png"/><Relationship Id="rId9" Type="http://schemas.openxmlformats.org/officeDocument/2006/relationships/slideLayout" Target="../slideLayouts/slideLayout12.xml"/><Relationship Id="rId10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3-1.png"/><Relationship Id="rId2" Type="http://schemas.openxmlformats.org/officeDocument/2006/relationships/image" Target="../media/image-13-2.svg"/><Relationship Id="rId3" Type="http://schemas.openxmlformats.org/officeDocument/2006/relationships/image" Target="../media/image-13-3.png"/><Relationship Id="rId4" Type="http://schemas.openxmlformats.org/officeDocument/2006/relationships/image" Target="../media/image-13-4.svg"/><Relationship Id="rId5" Type="http://schemas.openxmlformats.org/officeDocument/2006/relationships/image" Target="../media/image-13-5.png"/><Relationship Id="rId6" Type="http://schemas.openxmlformats.org/officeDocument/2006/relationships/image" Target="../media/image-13-6.png"/><Relationship Id="rId7" Type="http://schemas.openxmlformats.org/officeDocument/2006/relationships/slideLayout" Target="../slideLayouts/slideLayout14.xml"/><Relationship Id="rId8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hyperlink" Target="https://commission.europa.eu/strategy-and-policy/priorities-2019-2024/economy-works-people/jobs-growth-and-investment/european-pillar-social-rights_en" TargetMode="External"/><Relationship Id="rId2" Type="http://schemas.openxmlformats.org/officeDocument/2006/relationships/image" Target="../media/image-14-1.png"/><Relationship Id="rId3" Type="http://schemas.openxmlformats.org/officeDocument/2006/relationships/slideLayout" Target="../slideLayouts/slideLayout15.xml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5-1.png"/><Relationship Id="rId2" Type="http://schemas.openxmlformats.org/officeDocument/2006/relationships/image" Target="../media/image-15-2.png"/><Relationship Id="rId3" Type="http://schemas.openxmlformats.org/officeDocument/2006/relationships/slideLayout" Target="../slideLayouts/slideLayout16.xml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6-1.png"/><Relationship Id="rId2" Type="http://schemas.openxmlformats.org/officeDocument/2006/relationships/image" Target="../media/image-16-2.png"/><Relationship Id="rId3" Type="http://schemas.openxmlformats.org/officeDocument/2006/relationships/image" Target="../media/image-16-3.png"/><Relationship Id="rId4" Type="http://schemas.openxmlformats.org/officeDocument/2006/relationships/slideLayout" Target="../slideLayouts/slideLayout17.xml"/><Relationship Id="rId5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7-1.png"/><Relationship Id="rId2" Type="http://schemas.openxmlformats.org/officeDocument/2006/relationships/image" Target="../media/image-17-2.png"/><Relationship Id="rId3" Type="http://schemas.openxmlformats.org/officeDocument/2006/relationships/slideLayout" Target="../slideLayouts/slideLayout18.xml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8-1.png"/><Relationship Id="rId2" Type="http://schemas.openxmlformats.org/officeDocument/2006/relationships/image" Target="../media/image-18-2.png"/><Relationship Id="rId3" Type="http://schemas.openxmlformats.org/officeDocument/2006/relationships/slideLayout" Target="../slideLayouts/slideLayout19.xml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hyperlink" Target="https://eur-lex.europa.eu/legal-content/EN/TXT/?uri=CELEX:32020R0852" TargetMode="External"/><Relationship Id="rId2" Type="http://schemas.openxmlformats.org/officeDocument/2006/relationships/hyperlink" Target="https://erasmus-plus.ec.europa.eu/programme-guide" TargetMode="External"/><Relationship Id="rId3" Type="http://schemas.openxmlformats.org/officeDocument/2006/relationships/image" Target="../media/image-4-1.png"/><Relationship Id="rId4" Type="http://schemas.openxmlformats.org/officeDocument/2006/relationships/image" Target="../media/image-4-2.png"/><Relationship Id="rId5" Type="http://schemas.openxmlformats.org/officeDocument/2006/relationships/slideLayout" Target="../slideLayouts/slideLayout5.xml"/><Relationship Id="rId6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png"/><Relationship Id="rId4" Type="http://schemas.openxmlformats.org/officeDocument/2006/relationships/slideLayout" Target="../slideLayouts/slideLayout7.xml"/><Relationship Id="rId5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slideLayout" Target="../slideLayouts/slideLayout8.xml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slideLayout" Target="../slideLayouts/slideLayout9.xml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iso.org/standard/69304.html" TargetMode="External"/><Relationship Id="rId2" Type="http://schemas.openxmlformats.org/officeDocument/2006/relationships/image" Target="../media/image-9-1.png"/><Relationship Id="rId3" Type="http://schemas.openxmlformats.org/officeDocument/2006/relationships/slideLayout" Target="../slideLayouts/slideLayout10.xml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58309" y="1378506"/>
            <a:ext cx="4966930" cy="287417"/>
          </a:xfrm>
          <a:prstGeom prst="roundRect">
            <a:avLst>
              <a:gd name="adj" fmla="val 18838"/>
            </a:avLst>
          </a:prstGeom>
          <a:solidFill>
            <a:srgbClr val="F9D2D6"/>
          </a:solidFill>
          <a:ln/>
        </p:spPr>
      </p:sp>
      <p:sp>
        <p:nvSpPr>
          <p:cNvPr id="4" name="Text 1"/>
          <p:cNvSpPr/>
          <p:nvPr/>
        </p:nvSpPr>
        <p:spPr>
          <a:xfrm>
            <a:off x="854988" y="1426845"/>
            <a:ext cx="4773573" cy="1907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0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CORSO DI FORMAZIONE SU EVENTI CULTURALI SOSTENIBILI E INCLUSIVI</a:t>
            </a:r>
            <a:endParaRPr lang="en-US" sz="1000" dirty="0"/>
          </a:p>
        </p:txBody>
      </p:sp>
      <p:sp>
        <p:nvSpPr>
          <p:cNvPr id="5" name="Text 2"/>
          <p:cNvSpPr/>
          <p:nvPr/>
        </p:nvSpPr>
        <p:spPr>
          <a:xfrm>
            <a:off x="758309" y="1720691"/>
            <a:ext cx="7627382" cy="10601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150"/>
              </a:lnSpc>
              <a:buNone/>
            </a:pPr>
            <a:r>
              <a:rPr lang="en-US" sz="330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MODULO 2: Diagnosticare il Tuo Evento</a:t>
            </a:r>
            <a:endParaRPr lang="en-US" sz="3300" dirty="0"/>
          </a:p>
        </p:txBody>
      </p:sp>
      <p:sp>
        <p:nvSpPr>
          <p:cNvPr id="6" name="Text 3"/>
          <p:cNvSpPr/>
          <p:nvPr/>
        </p:nvSpPr>
        <p:spPr>
          <a:xfrm>
            <a:off x="758309" y="2835593"/>
            <a:ext cx="7627382" cy="8479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300"/>
              </a:lnSpc>
              <a:buNone/>
            </a:pPr>
            <a:r>
              <a:rPr lang="en-US" sz="265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Trasformare la Checklist in uno Strumento Strategico</a:t>
            </a:r>
            <a:endParaRPr lang="en-US" sz="2650" dirty="0"/>
          </a:p>
        </p:txBody>
      </p:sp>
      <p:sp>
        <p:nvSpPr>
          <p:cNvPr id="7" name="Text 4"/>
          <p:cNvSpPr/>
          <p:nvPr/>
        </p:nvSpPr>
        <p:spPr>
          <a:xfrm>
            <a:off x="758309" y="3888938"/>
            <a:ext cx="7627382" cy="2383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2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Corso di Formazione su Eventi Culturali Sostenibili e Inclusivi</a:t>
            </a:r>
            <a:endParaRPr lang="en-US" sz="1250" dirty="0"/>
          </a:p>
        </p:txBody>
      </p:sp>
      <p:sp>
        <p:nvSpPr>
          <p:cNvPr id="8" name="Shape 5"/>
          <p:cNvSpPr/>
          <p:nvPr/>
        </p:nvSpPr>
        <p:spPr>
          <a:xfrm>
            <a:off x="758309" y="4281368"/>
            <a:ext cx="2041684" cy="287417"/>
          </a:xfrm>
          <a:prstGeom prst="roundRect">
            <a:avLst>
              <a:gd name="adj" fmla="val 18838"/>
            </a:avLst>
          </a:prstGeom>
          <a:solidFill>
            <a:srgbClr val="F9D2D6"/>
          </a:solidFill>
          <a:ln/>
        </p:spPr>
      </p:sp>
      <p:sp>
        <p:nvSpPr>
          <p:cNvPr id="9" name="Text 6"/>
          <p:cNvSpPr/>
          <p:nvPr/>
        </p:nvSpPr>
        <p:spPr>
          <a:xfrm>
            <a:off x="854988" y="4329708"/>
            <a:ext cx="1848326" cy="1907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0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PROGETTO KULTINCLUSION</a:t>
            </a:r>
            <a:endParaRPr lang="en-US" sz="1000" dirty="0"/>
          </a:p>
        </p:txBody>
      </p:sp>
      <p:sp>
        <p:nvSpPr>
          <p:cNvPr id="10" name="Text 7"/>
          <p:cNvSpPr/>
          <p:nvPr/>
        </p:nvSpPr>
        <p:spPr>
          <a:xfrm>
            <a:off x="2880479" y="4329708"/>
            <a:ext cx="3952161" cy="1907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000" dirty="0">
                <a:solidFill>
                  <a:srgbClr val="DA1B2E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NUMERO DI PROGETTO 2023-RO01-KA220-ADU-000156918</a:t>
            </a:r>
            <a:endParaRPr lang="en-US" sz="1000" dirty="0"/>
          </a:p>
        </p:txBody>
      </p:sp>
      <p:sp>
        <p:nvSpPr>
          <p:cNvPr id="11" name="Text 8"/>
          <p:cNvSpPr/>
          <p:nvPr/>
        </p:nvSpPr>
        <p:spPr>
          <a:xfrm>
            <a:off x="758309" y="4722852"/>
            <a:ext cx="7627382" cy="2383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endParaRPr lang="en-US" sz="1250" dirty="0"/>
          </a:p>
        </p:txBody>
      </p:sp>
      <p:pic>
        <p:nvPicPr>
          <p:cNvPr id="12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309" y="5269349"/>
            <a:ext cx="1847255" cy="387906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3332440" y="5238512"/>
            <a:ext cx="5060752" cy="7629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0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Finanziato dall'Unione europea. Le opinioni espresse appartengono, tuttavia, al solo o ai soli autori e non riflettono necessariamente le opinioni dell'Unione europea o dell’Agenzia esecutiva europea per l’istruzione e la cultura (EACEA). Né l'Unione europea né l'EACEA possono esserne ritenute responsabili.</a:t>
            </a:r>
            <a:endParaRPr lang="en-US" sz="1000" dirty="0"/>
          </a:p>
        </p:txBody>
      </p:sp>
      <p:sp>
        <p:nvSpPr>
          <p:cNvPr id="14" name="Text 10"/>
          <p:cNvSpPr/>
          <p:nvPr/>
        </p:nvSpPr>
        <p:spPr>
          <a:xfrm>
            <a:off x="758309" y="6278761"/>
            <a:ext cx="7627382" cy="5722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0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Le immagini in questa presentazione sono state generate utilizzando strumenti di generazione di immagini tramite intelligenza artificiale integrati nella piattaforma Gamma, per illustrare visivamente scenari e concetti formativi. Non rappresentano persone reali né eventi reali.</a:t>
            </a:r>
            <a:endParaRPr lang="en-US" sz="1000" dirty="0"/>
          </a:p>
        </p:txBody>
      </p:sp>
      <p:pic>
        <p:nvPicPr>
          <p:cNvPr id="15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8867" y="201216"/>
            <a:ext cx="875586" cy="64008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58309" y="1362194"/>
            <a:ext cx="839510" cy="265628"/>
          </a:xfrm>
          <a:prstGeom prst="roundRect">
            <a:avLst>
              <a:gd name="adj" fmla="val 19184"/>
            </a:avLst>
          </a:prstGeom>
          <a:solidFill>
            <a:srgbClr val="F9D2D6"/>
          </a:solidFill>
          <a:ln/>
        </p:spPr>
      </p:sp>
      <p:sp>
        <p:nvSpPr>
          <p:cNvPr id="3" name="Text 1"/>
          <p:cNvSpPr/>
          <p:nvPr/>
        </p:nvSpPr>
        <p:spPr>
          <a:xfrm>
            <a:off x="849273" y="1407676"/>
            <a:ext cx="657582" cy="1746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9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SEZIONE 5</a:t>
            </a:r>
            <a:endParaRPr lang="en-US" sz="950" dirty="0"/>
          </a:p>
        </p:txBody>
      </p:sp>
      <p:sp>
        <p:nvSpPr>
          <p:cNvPr id="4" name="Text 2"/>
          <p:cNvSpPr/>
          <p:nvPr/>
        </p:nvSpPr>
        <p:spPr>
          <a:xfrm>
            <a:off x="758309" y="1676281"/>
            <a:ext cx="9208889" cy="4988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900"/>
              </a:lnSpc>
              <a:buNone/>
            </a:pPr>
            <a:r>
              <a:rPr lang="en-US" sz="310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Costruire un Framework di Punteggio Pratico</a:t>
            </a:r>
            <a:endParaRPr lang="en-US" sz="3100" dirty="0"/>
          </a:p>
        </p:txBody>
      </p:sp>
      <p:sp>
        <p:nvSpPr>
          <p:cNvPr id="5" name="Text 3"/>
          <p:cNvSpPr/>
          <p:nvPr/>
        </p:nvSpPr>
        <p:spPr>
          <a:xfrm>
            <a:off x="758309" y="2357080"/>
            <a:ext cx="13113782" cy="2183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1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Ora operativizziamo. Per ogni elemento della checklist, assegnati un punteggio da </a:t>
            </a:r>
            <a:pPr algn="l" indent="0" marL="0">
              <a:lnSpc>
                <a:spcPts val="1700"/>
              </a:lnSpc>
              <a:buNone/>
            </a:pPr>
            <a:r>
              <a:rPr lang="en-US" sz="115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0 a 3</a:t>
            </a:r>
            <a:pPr algn="l" indent="0" marL="0">
              <a:lnSpc>
                <a:spcPts val="1700"/>
              </a:lnSpc>
              <a:buNone/>
            </a:pPr>
            <a:r>
              <a:rPr lang="en-US" sz="11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:</a:t>
            </a:r>
            <a:endParaRPr lang="en-US" sz="1150" dirty="0"/>
          </a:p>
        </p:txBody>
      </p:sp>
      <p:sp>
        <p:nvSpPr>
          <p:cNvPr id="6" name="Shape 4"/>
          <p:cNvSpPr/>
          <p:nvPr/>
        </p:nvSpPr>
        <p:spPr>
          <a:xfrm>
            <a:off x="758309" y="2711887"/>
            <a:ext cx="13113782" cy="1910715"/>
          </a:xfrm>
          <a:prstGeom prst="roundRect">
            <a:avLst>
              <a:gd name="adj" fmla="val 3334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765929" y="2719507"/>
            <a:ext cx="13098542" cy="379095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8" name="Text 6"/>
          <p:cNvSpPr/>
          <p:nvPr/>
        </p:nvSpPr>
        <p:spPr>
          <a:xfrm>
            <a:off x="917615" y="2799874"/>
            <a:ext cx="1657826" cy="2183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15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Punteggio</a:t>
            </a:r>
            <a:endParaRPr lang="en-US" sz="1150" dirty="0"/>
          </a:p>
        </p:txBody>
      </p:sp>
      <p:sp>
        <p:nvSpPr>
          <p:cNvPr id="9" name="Text 7"/>
          <p:cNvSpPr/>
          <p:nvPr/>
        </p:nvSpPr>
        <p:spPr>
          <a:xfrm>
            <a:off x="2886194" y="2799874"/>
            <a:ext cx="2963823" cy="2183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15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Livello</a:t>
            </a:r>
            <a:endParaRPr lang="en-US" sz="1150" dirty="0"/>
          </a:p>
        </p:txBody>
      </p:sp>
      <p:sp>
        <p:nvSpPr>
          <p:cNvPr id="10" name="Text 8"/>
          <p:cNvSpPr/>
          <p:nvPr/>
        </p:nvSpPr>
        <p:spPr>
          <a:xfrm>
            <a:off x="6160770" y="2799874"/>
            <a:ext cx="7552134" cy="2183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15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Descrizione</a:t>
            </a:r>
            <a:endParaRPr lang="en-US" sz="1150" dirty="0"/>
          </a:p>
        </p:txBody>
      </p:sp>
      <p:sp>
        <p:nvSpPr>
          <p:cNvPr id="11" name="Shape 9"/>
          <p:cNvSpPr/>
          <p:nvPr/>
        </p:nvSpPr>
        <p:spPr>
          <a:xfrm>
            <a:off x="765929" y="3098602"/>
            <a:ext cx="13098542" cy="379095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2" name="Text 10"/>
          <p:cNvSpPr/>
          <p:nvPr/>
        </p:nvSpPr>
        <p:spPr>
          <a:xfrm>
            <a:off x="917615" y="3178969"/>
            <a:ext cx="1657826" cy="2183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15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0</a:t>
            </a:r>
            <a:endParaRPr lang="en-US" sz="1150" dirty="0"/>
          </a:p>
        </p:txBody>
      </p:sp>
      <p:sp>
        <p:nvSpPr>
          <p:cNvPr id="13" name="Text 11"/>
          <p:cNvSpPr/>
          <p:nvPr/>
        </p:nvSpPr>
        <p:spPr>
          <a:xfrm>
            <a:off x="2886194" y="3178969"/>
            <a:ext cx="2963823" cy="2183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1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Non affrontato</a:t>
            </a:r>
            <a:endParaRPr lang="en-US" sz="1150" dirty="0"/>
          </a:p>
        </p:txBody>
      </p:sp>
      <p:sp>
        <p:nvSpPr>
          <p:cNvPr id="14" name="Text 12"/>
          <p:cNvSpPr/>
          <p:nvPr/>
        </p:nvSpPr>
        <p:spPr>
          <a:xfrm>
            <a:off x="6160770" y="3178969"/>
            <a:ext cx="7552134" cy="2183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1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Nessuna azione intrapresa</a:t>
            </a:r>
            <a:endParaRPr lang="en-US" sz="1150" dirty="0"/>
          </a:p>
        </p:txBody>
      </p:sp>
      <p:sp>
        <p:nvSpPr>
          <p:cNvPr id="15" name="Shape 13"/>
          <p:cNvSpPr/>
          <p:nvPr/>
        </p:nvSpPr>
        <p:spPr>
          <a:xfrm>
            <a:off x="765929" y="3477697"/>
            <a:ext cx="13098542" cy="379095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6" name="Text 14"/>
          <p:cNvSpPr/>
          <p:nvPr/>
        </p:nvSpPr>
        <p:spPr>
          <a:xfrm>
            <a:off x="917615" y="3558064"/>
            <a:ext cx="1657826" cy="2183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15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1</a:t>
            </a:r>
            <a:endParaRPr lang="en-US" sz="1150" dirty="0"/>
          </a:p>
        </p:txBody>
      </p:sp>
      <p:sp>
        <p:nvSpPr>
          <p:cNvPr id="17" name="Text 15"/>
          <p:cNvSpPr/>
          <p:nvPr/>
        </p:nvSpPr>
        <p:spPr>
          <a:xfrm>
            <a:off x="2886194" y="3558064"/>
            <a:ext cx="2963823" cy="2183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1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Minimo / simbolico</a:t>
            </a:r>
            <a:endParaRPr lang="en-US" sz="1150" dirty="0"/>
          </a:p>
        </p:txBody>
      </p:sp>
      <p:sp>
        <p:nvSpPr>
          <p:cNvPr id="18" name="Text 16"/>
          <p:cNvSpPr/>
          <p:nvPr/>
        </p:nvSpPr>
        <p:spPr>
          <a:xfrm>
            <a:off x="6160770" y="3558064"/>
            <a:ext cx="7552134" cy="2183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1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Gesto simbolico, nessun impatto reale</a:t>
            </a:r>
            <a:endParaRPr lang="en-US" sz="1150" dirty="0"/>
          </a:p>
        </p:txBody>
      </p:sp>
      <p:sp>
        <p:nvSpPr>
          <p:cNvPr id="19" name="Shape 17"/>
          <p:cNvSpPr/>
          <p:nvPr/>
        </p:nvSpPr>
        <p:spPr>
          <a:xfrm>
            <a:off x="765929" y="3856792"/>
            <a:ext cx="13098542" cy="379095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20" name="Text 18"/>
          <p:cNvSpPr/>
          <p:nvPr/>
        </p:nvSpPr>
        <p:spPr>
          <a:xfrm>
            <a:off x="917615" y="3937159"/>
            <a:ext cx="1657826" cy="2183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15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2</a:t>
            </a:r>
            <a:endParaRPr lang="en-US" sz="1150" dirty="0"/>
          </a:p>
        </p:txBody>
      </p:sp>
      <p:sp>
        <p:nvSpPr>
          <p:cNvPr id="21" name="Text 19"/>
          <p:cNvSpPr/>
          <p:nvPr/>
        </p:nvSpPr>
        <p:spPr>
          <a:xfrm>
            <a:off x="2886194" y="3937159"/>
            <a:ext cx="2963823" cy="2183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1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Funzionale ma limitato</a:t>
            </a:r>
            <a:endParaRPr lang="en-US" sz="1150" dirty="0"/>
          </a:p>
        </p:txBody>
      </p:sp>
      <p:sp>
        <p:nvSpPr>
          <p:cNvPr id="22" name="Text 20"/>
          <p:cNvSpPr/>
          <p:nvPr/>
        </p:nvSpPr>
        <p:spPr>
          <a:xfrm>
            <a:off x="6160770" y="3937159"/>
            <a:ext cx="7552134" cy="2183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1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Funziona in pratica ma non completamente integrato</a:t>
            </a:r>
            <a:endParaRPr lang="en-US" sz="1150" dirty="0"/>
          </a:p>
        </p:txBody>
      </p:sp>
      <p:sp>
        <p:nvSpPr>
          <p:cNvPr id="23" name="Shape 21"/>
          <p:cNvSpPr/>
          <p:nvPr/>
        </p:nvSpPr>
        <p:spPr>
          <a:xfrm>
            <a:off x="765929" y="4235887"/>
            <a:ext cx="13098542" cy="379095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24" name="Text 22"/>
          <p:cNvSpPr/>
          <p:nvPr/>
        </p:nvSpPr>
        <p:spPr>
          <a:xfrm>
            <a:off x="917615" y="4316254"/>
            <a:ext cx="1657826" cy="2183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15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3</a:t>
            </a:r>
            <a:endParaRPr lang="en-US" sz="1150" dirty="0"/>
          </a:p>
        </p:txBody>
      </p:sp>
      <p:sp>
        <p:nvSpPr>
          <p:cNvPr id="25" name="Text 23"/>
          <p:cNvSpPr/>
          <p:nvPr/>
        </p:nvSpPr>
        <p:spPr>
          <a:xfrm>
            <a:off x="2886194" y="4316254"/>
            <a:ext cx="2963823" cy="2183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1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Pienamente integrato e monitorato</a:t>
            </a:r>
            <a:endParaRPr lang="en-US" sz="1150" dirty="0"/>
          </a:p>
        </p:txBody>
      </p:sp>
      <p:sp>
        <p:nvSpPr>
          <p:cNvPr id="26" name="Text 24"/>
          <p:cNvSpPr/>
          <p:nvPr/>
        </p:nvSpPr>
        <p:spPr>
          <a:xfrm>
            <a:off x="6160770" y="4316254"/>
            <a:ext cx="7552134" cy="2183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1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Sistemico, misurato, rendicontato</a:t>
            </a:r>
            <a:endParaRPr lang="en-US" sz="1150" dirty="0"/>
          </a:p>
        </p:txBody>
      </p:sp>
      <p:sp>
        <p:nvSpPr>
          <p:cNvPr id="27" name="Text 25"/>
          <p:cNvSpPr/>
          <p:nvPr/>
        </p:nvSpPr>
        <p:spPr>
          <a:xfrm>
            <a:off x="758309" y="4759047"/>
            <a:ext cx="13113782" cy="2183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1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ESEMPIO:</a:t>
            </a:r>
            <a:endParaRPr lang="en-US" sz="1150" dirty="0"/>
          </a:p>
        </p:txBody>
      </p:sp>
      <p:sp>
        <p:nvSpPr>
          <p:cNvPr id="28" name="Shape 26"/>
          <p:cNvSpPr/>
          <p:nvPr/>
        </p:nvSpPr>
        <p:spPr>
          <a:xfrm>
            <a:off x="649010" y="5113853"/>
            <a:ext cx="6590467" cy="1753433"/>
          </a:xfrm>
          <a:prstGeom prst="roundRect">
            <a:avLst>
              <a:gd name="adj" fmla="val 6228"/>
            </a:avLst>
          </a:prstGeom>
          <a:solidFill>
            <a:srgbClr val="F9D2D6"/>
          </a:solidFill>
          <a:ln/>
        </p:spPr>
      </p:sp>
      <p:sp>
        <p:nvSpPr>
          <p:cNvPr id="29" name="Text 27"/>
          <p:cNvSpPr/>
          <p:nvPr/>
        </p:nvSpPr>
        <p:spPr>
          <a:xfrm>
            <a:off x="800576" y="5235178"/>
            <a:ext cx="2084903" cy="2494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55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Gestione Energetica</a:t>
            </a:r>
            <a:endParaRPr lang="en-US" sz="1550" dirty="0"/>
          </a:p>
        </p:txBody>
      </p:sp>
      <p:sp>
        <p:nvSpPr>
          <p:cNvPr id="30" name="Text 28"/>
          <p:cNvSpPr/>
          <p:nvPr/>
        </p:nvSpPr>
        <p:spPr>
          <a:xfrm>
            <a:off x="800576" y="5605939"/>
            <a:ext cx="6287333" cy="10006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1700"/>
              </a:lnSpc>
              <a:buSzPct val="100000"/>
              <a:buChar char="•"/>
            </a:pPr>
            <a:r>
              <a:rPr lang="en-US" sz="115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0</a:t>
            </a:r>
            <a:pPr algn="l" indent="0" marL="0">
              <a:lnSpc>
                <a:spcPts val="1700"/>
              </a:lnSpc>
              <a:buNone/>
            </a:pPr>
            <a:r>
              <a:rPr lang="en-US" sz="11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→ Generatore diesel, nessuna valutazione</a:t>
            </a:r>
            <a:endParaRPr lang="en-US" sz="1150" dirty="0"/>
          </a:p>
          <a:p>
            <a:pPr algn="l" marL="342900" indent="-342900">
              <a:lnSpc>
                <a:spcPts val="1700"/>
              </a:lnSpc>
              <a:buSzPct val="100000"/>
              <a:buChar char="•"/>
            </a:pPr>
            <a:r>
              <a:rPr lang="en-US" sz="115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1</a:t>
            </a:r>
            <a:pPr algn="l" indent="0" marL="0">
              <a:lnSpc>
                <a:spcPts val="1700"/>
              </a:lnSpc>
              <a:buNone/>
            </a:pPr>
            <a:r>
              <a:rPr lang="en-US" sz="11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→ Qualche illuminazione LED</a:t>
            </a:r>
            <a:endParaRPr lang="en-US" sz="1150" dirty="0"/>
          </a:p>
          <a:p>
            <a:pPr algn="l" marL="342900" indent="-342900">
              <a:lnSpc>
                <a:spcPts val="1700"/>
              </a:lnSpc>
              <a:buSzPct val="100000"/>
              <a:buChar char="•"/>
            </a:pPr>
            <a:r>
              <a:rPr lang="en-US" sz="115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2</a:t>
            </a:r>
            <a:pPr algn="l" indent="0" marL="0">
              <a:lnSpc>
                <a:spcPts val="1700"/>
              </a:lnSpc>
              <a:buNone/>
            </a:pPr>
            <a:r>
              <a:rPr lang="en-US" sz="11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→ Energia elettrica di rete + parziale rinnovabile</a:t>
            </a:r>
            <a:endParaRPr lang="en-US" sz="1150" dirty="0"/>
          </a:p>
          <a:p>
            <a:pPr algn="l" marL="342900" indent="-342900">
              <a:lnSpc>
                <a:spcPts val="1700"/>
              </a:lnSpc>
              <a:buSzPct val="100000"/>
              <a:buChar char="•"/>
            </a:pPr>
            <a:r>
              <a:rPr lang="en-US" sz="115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3</a:t>
            </a:r>
            <a:pPr algn="l" indent="0" marL="0">
              <a:lnSpc>
                <a:spcPts val="1700"/>
              </a:lnSpc>
              <a:buNone/>
            </a:pPr>
            <a:r>
              <a:rPr lang="en-US" sz="11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→ Fornitura rinnovabile + monitoraggio + rendicontazione</a:t>
            </a:r>
            <a:endParaRPr lang="en-US" sz="1150" dirty="0"/>
          </a:p>
        </p:txBody>
      </p:sp>
      <p:sp>
        <p:nvSpPr>
          <p:cNvPr id="31" name="Text 29"/>
          <p:cNvSpPr/>
          <p:nvPr/>
        </p:nvSpPr>
        <p:spPr>
          <a:xfrm>
            <a:off x="7507843" y="5235178"/>
            <a:ext cx="1995487" cy="2494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55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Accessibilità</a:t>
            </a:r>
            <a:endParaRPr lang="en-US" sz="1550" dirty="0"/>
          </a:p>
        </p:txBody>
      </p:sp>
      <p:sp>
        <p:nvSpPr>
          <p:cNvPr id="32" name="Text 30"/>
          <p:cNvSpPr/>
          <p:nvPr/>
        </p:nvSpPr>
        <p:spPr>
          <a:xfrm>
            <a:off x="7507843" y="5605939"/>
            <a:ext cx="6371868" cy="121896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1700"/>
              </a:lnSpc>
              <a:buSzPct val="100000"/>
              <a:buChar char="•"/>
            </a:pPr>
            <a:r>
              <a:rPr lang="en-US" sz="115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0</a:t>
            </a:r>
            <a:pPr algn="l" indent="0" marL="0">
              <a:lnSpc>
                <a:spcPts val="1700"/>
              </a:lnSpc>
              <a:buNone/>
            </a:pPr>
            <a:r>
              <a:rPr lang="en-US" sz="11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→ Nessun adattamento</a:t>
            </a:r>
            <a:endParaRPr lang="en-US" sz="1150" dirty="0"/>
          </a:p>
          <a:p>
            <a:pPr algn="l" marL="342900" indent="-342900">
              <a:lnSpc>
                <a:spcPts val="1700"/>
              </a:lnSpc>
              <a:buSzPct val="100000"/>
              <a:buChar char="•"/>
            </a:pPr>
            <a:r>
              <a:rPr lang="en-US" sz="115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1</a:t>
            </a:r>
            <a:pPr algn="l" indent="0" marL="0">
              <a:lnSpc>
                <a:spcPts val="1700"/>
              </a:lnSpc>
              <a:buNone/>
            </a:pPr>
            <a:r>
              <a:rPr lang="en-US" sz="11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→ Accesso fisico di base</a:t>
            </a:r>
            <a:endParaRPr lang="en-US" sz="1150" dirty="0"/>
          </a:p>
          <a:p>
            <a:pPr algn="l" marL="342900" indent="-342900">
              <a:lnSpc>
                <a:spcPts val="1700"/>
              </a:lnSpc>
              <a:buSzPct val="100000"/>
              <a:buChar char="•"/>
            </a:pPr>
            <a:r>
              <a:rPr lang="en-US" sz="115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2</a:t>
            </a:r>
            <a:pPr algn="l" indent="0" marL="0">
              <a:lnSpc>
                <a:spcPts val="1700"/>
              </a:lnSpc>
              <a:buNone/>
            </a:pPr>
            <a:r>
              <a:rPr lang="en-US" sz="11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→ Supporto fisico + comunicativo</a:t>
            </a:r>
            <a:endParaRPr lang="en-US" sz="1150" dirty="0"/>
          </a:p>
          <a:p>
            <a:pPr algn="l" marL="342900" indent="-342900">
              <a:lnSpc>
                <a:spcPts val="1700"/>
              </a:lnSpc>
              <a:buSzPct val="100000"/>
              <a:buChar char="•"/>
            </a:pPr>
            <a:r>
              <a:rPr lang="en-US" sz="115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3</a:t>
            </a:r>
            <a:pPr algn="l" indent="0" marL="0">
              <a:lnSpc>
                <a:spcPts val="1700"/>
              </a:lnSpc>
              <a:buNone/>
            </a:pPr>
            <a:r>
              <a:rPr lang="en-US" sz="11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→ Accessibilità progettata integralmente + personale formato + raccolta feedback</a:t>
            </a:r>
            <a:endParaRPr lang="en-US" sz="1150" dirty="0"/>
          </a:p>
        </p:txBody>
      </p:sp>
      <p:pic>
        <p:nvPicPr>
          <p:cNvPr id="3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565267" y="201216"/>
            <a:ext cx="875586" cy="640080"/>
          </a:xfrm>
          <a:prstGeom prst="rect">
            <a:avLst/>
          </a:prstGeom>
        </p:spPr>
      </p:pic>
      <p:sp>
        <p:nvSpPr>
          <p:cNvPr id="34" name="Text 31"/>
          <p:cNvSpPr/>
          <p:nvPr/>
        </p:nvSpPr>
        <p:spPr>
          <a:xfrm>
            <a:off x="13839944" y="7612737"/>
            <a:ext cx="600908" cy="1910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1500"/>
              </a:lnSpc>
              <a:buNone/>
            </a:pPr>
            <a:r>
              <a:rPr lang="en-US" sz="10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9</a:t>
            </a:r>
            <a:endParaRPr lang="en-US" sz="10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58309" y="1760815"/>
            <a:ext cx="868561" cy="356235"/>
          </a:xfrm>
          <a:prstGeom prst="roundRect">
            <a:avLst>
              <a:gd name="adj" fmla="val 17881"/>
            </a:avLst>
          </a:prstGeom>
          <a:solidFill>
            <a:srgbClr val="F9D2D6"/>
          </a:solidFill>
          <a:ln/>
        </p:spPr>
      </p:sp>
      <p:sp>
        <p:nvSpPr>
          <p:cNvPr id="3" name="Text 1"/>
          <p:cNvSpPr/>
          <p:nvPr/>
        </p:nvSpPr>
        <p:spPr>
          <a:xfrm>
            <a:off x="872014" y="1817608"/>
            <a:ext cx="641152" cy="242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1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PASSO 1</a:t>
            </a:r>
            <a:endParaRPr lang="en-US" sz="1150" dirty="0"/>
          </a:p>
        </p:txBody>
      </p:sp>
      <p:sp>
        <p:nvSpPr>
          <p:cNvPr id="4" name="Text 2"/>
          <p:cNvSpPr/>
          <p:nvPr/>
        </p:nvSpPr>
        <p:spPr>
          <a:xfrm>
            <a:off x="758309" y="2192774"/>
            <a:ext cx="4988838" cy="6235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900"/>
              </a:lnSpc>
              <a:buNone/>
            </a:pPr>
            <a:r>
              <a:rPr lang="en-US" sz="390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Valuta Tutte le Aree</a:t>
            </a:r>
            <a:endParaRPr lang="en-US" sz="3900" dirty="0"/>
          </a:p>
        </p:txBody>
      </p:sp>
      <p:sp>
        <p:nvSpPr>
          <p:cNvPr id="5" name="Shape 3"/>
          <p:cNvSpPr/>
          <p:nvPr/>
        </p:nvSpPr>
        <p:spPr>
          <a:xfrm>
            <a:off x="758309" y="3100626"/>
            <a:ext cx="13113782" cy="805577"/>
          </a:xfrm>
          <a:prstGeom prst="roundRect">
            <a:avLst>
              <a:gd name="adj" fmla="val 9884"/>
            </a:avLst>
          </a:prstGeom>
          <a:solidFill>
            <a:srgbClr val="F7BBC1"/>
          </a:solidFill>
          <a:ln/>
        </p:spPr>
      </p:sp>
      <p:pic>
        <p:nvPicPr>
          <p:cNvPr id="6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7857" y="3385066"/>
            <a:ext cx="236934" cy="189548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374338" y="3337560"/>
            <a:ext cx="12308205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Dedica </a:t>
            </a:r>
            <a:pPr algn="l" indent="0" marL="0">
              <a:lnSpc>
                <a:spcPts val="2350"/>
              </a:lnSpc>
              <a:buNone/>
            </a:pPr>
            <a:r>
              <a:rPr lang="en-US" sz="1450" b="1" dirty="0">
                <a:solidFill>
                  <a:srgbClr val="000000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30–45 minuti</a:t>
            </a:r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e valuta ogni categoria onestamente. </a:t>
            </a:r>
            <a:pPr algn="l" indent="0" marL="0">
              <a:lnSpc>
                <a:spcPts val="2350"/>
              </a:lnSpc>
              <a:buNone/>
            </a:pPr>
            <a:r>
              <a:rPr lang="en-US" sz="1450" b="1" dirty="0">
                <a:solidFill>
                  <a:srgbClr val="000000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Non sovrastimare.</a:t>
            </a:r>
            <a:endParaRPr lang="en-US" sz="1450" dirty="0"/>
          </a:p>
        </p:txBody>
      </p:sp>
      <p:pic>
        <p:nvPicPr>
          <p:cNvPr id="8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8309" y="4119443"/>
            <a:ext cx="473869" cy="473869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758309" y="4830247"/>
            <a:ext cx="4157901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Aree di Sostenibilità Ambientale</a:t>
            </a:r>
            <a:endParaRPr lang="en-US" sz="1950" dirty="0"/>
          </a:p>
        </p:txBody>
      </p:sp>
      <p:sp>
        <p:nvSpPr>
          <p:cNvPr id="10" name="Text 6"/>
          <p:cNvSpPr/>
          <p:nvPr/>
        </p:nvSpPr>
        <p:spPr>
          <a:xfrm>
            <a:off x="758309" y="5255657"/>
            <a:ext cx="4213265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Valuta ciascuna delle 10 aree ambientali da 0 a 3 utilizzando il quadro di valutazione.</a:t>
            </a:r>
            <a:endParaRPr lang="en-US" sz="1450" dirty="0"/>
          </a:p>
        </p:txBody>
      </p:sp>
      <p:pic>
        <p:nvPicPr>
          <p:cNvPr id="11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08508" y="4119443"/>
            <a:ext cx="473869" cy="473869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5208508" y="4830247"/>
            <a:ext cx="2494359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Aree di Inclusività</a:t>
            </a:r>
            <a:endParaRPr lang="en-US" sz="1950" dirty="0"/>
          </a:p>
        </p:txBody>
      </p:sp>
      <p:sp>
        <p:nvSpPr>
          <p:cNvPr id="13" name="Text 8"/>
          <p:cNvSpPr/>
          <p:nvPr/>
        </p:nvSpPr>
        <p:spPr>
          <a:xfrm>
            <a:off x="5208508" y="5255657"/>
            <a:ext cx="4213265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Valuta ciascuna delle 11 aree di inclusività da 0 a 3 utilizzando il quadro di valutazione.</a:t>
            </a:r>
            <a:endParaRPr lang="en-US" sz="1450" dirty="0"/>
          </a:p>
        </p:txBody>
      </p:sp>
      <p:pic>
        <p:nvPicPr>
          <p:cNvPr id="14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58707" y="4119443"/>
            <a:ext cx="473869" cy="473869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9658707" y="4830247"/>
            <a:ext cx="3068836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Autovalutazione Onesta</a:t>
            </a:r>
            <a:endParaRPr lang="en-US" sz="1950" dirty="0"/>
          </a:p>
        </p:txBody>
      </p:sp>
      <p:sp>
        <p:nvSpPr>
          <p:cNvPr id="16" name="Text 10"/>
          <p:cNvSpPr/>
          <p:nvPr/>
        </p:nvSpPr>
        <p:spPr>
          <a:xfrm>
            <a:off x="9658707" y="5255657"/>
            <a:ext cx="4213384" cy="12130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Resisti alla tentazione di sovrastimare. Il valore della diagnosi risiede nell'accuratezza, non nel raggiungere un punteggio elevato.</a:t>
            </a:r>
            <a:endParaRPr lang="en-US" sz="1450" dirty="0"/>
          </a:p>
        </p:txBody>
      </p:sp>
      <p:pic>
        <p:nvPicPr>
          <p:cNvPr id="17" name="Image 4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565267" y="201216"/>
            <a:ext cx="875586" cy="640080"/>
          </a:xfrm>
          <a:prstGeom prst="rect">
            <a:avLst/>
          </a:prstGeom>
        </p:spPr>
      </p:pic>
      <p:sp>
        <p:nvSpPr>
          <p:cNvPr id="18" name="Text 11"/>
          <p:cNvSpPr/>
          <p:nvPr/>
        </p:nvSpPr>
        <p:spPr>
          <a:xfrm>
            <a:off x="13876853" y="7602022"/>
            <a:ext cx="563999" cy="2124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1650"/>
              </a:lnSpc>
              <a:buNone/>
            </a:pPr>
            <a:r>
              <a:rPr lang="en-US" sz="10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10</a:t>
            </a:r>
            <a:endParaRPr lang="en-US" sz="10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58309" y="2000131"/>
            <a:ext cx="898565" cy="356235"/>
          </a:xfrm>
          <a:prstGeom prst="roundRect">
            <a:avLst>
              <a:gd name="adj" fmla="val 17881"/>
            </a:avLst>
          </a:prstGeom>
          <a:solidFill>
            <a:srgbClr val="F9D2D6"/>
          </a:solidFill>
          <a:ln/>
        </p:spPr>
      </p:sp>
      <p:sp>
        <p:nvSpPr>
          <p:cNvPr id="3" name="Text 1"/>
          <p:cNvSpPr/>
          <p:nvPr/>
        </p:nvSpPr>
        <p:spPr>
          <a:xfrm>
            <a:off x="872014" y="2056924"/>
            <a:ext cx="671155" cy="242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1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PASSO 2</a:t>
            </a:r>
            <a:endParaRPr lang="en-US" sz="1150" dirty="0"/>
          </a:p>
        </p:txBody>
      </p:sp>
      <p:sp>
        <p:nvSpPr>
          <p:cNvPr id="4" name="Text 2"/>
          <p:cNvSpPr/>
          <p:nvPr/>
        </p:nvSpPr>
        <p:spPr>
          <a:xfrm>
            <a:off x="758309" y="2432090"/>
            <a:ext cx="5539502" cy="6235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900"/>
              </a:lnSpc>
              <a:buNone/>
            </a:pPr>
            <a:r>
              <a:rPr lang="en-US" sz="390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Identifica gli Squilibri</a:t>
            </a:r>
            <a:endParaRPr lang="en-US" sz="3900" dirty="0"/>
          </a:p>
        </p:txBody>
      </p:sp>
      <p:sp>
        <p:nvSpPr>
          <p:cNvPr id="5" name="Text 3"/>
          <p:cNvSpPr/>
          <p:nvPr/>
        </p:nvSpPr>
        <p:spPr>
          <a:xfrm>
            <a:off x="758309" y="3339941"/>
            <a:ext cx="13113782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Potresti scoprire:</a:t>
            </a:r>
            <a:endParaRPr lang="en-US" sz="1450" dirty="0"/>
          </a:p>
        </p:txBody>
      </p:sp>
      <p:sp>
        <p:nvSpPr>
          <p:cNvPr id="6" name="Shape 4"/>
          <p:cNvSpPr/>
          <p:nvPr/>
        </p:nvSpPr>
        <p:spPr>
          <a:xfrm>
            <a:off x="621863" y="3856434"/>
            <a:ext cx="6598563" cy="1429941"/>
          </a:xfrm>
          <a:prstGeom prst="roundRect">
            <a:avLst>
              <a:gd name="adj" fmla="val 9546"/>
            </a:avLst>
          </a:prstGeom>
          <a:solidFill>
            <a:srgbClr val="F9D2D6"/>
          </a:solidFill>
          <a:ln/>
        </p:spPr>
      </p:sp>
      <p:sp>
        <p:nvSpPr>
          <p:cNvPr id="7" name="Text 5"/>
          <p:cNvSpPr/>
          <p:nvPr/>
        </p:nvSpPr>
        <p:spPr>
          <a:xfrm>
            <a:off x="811411" y="4045982"/>
            <a:ext cx="2494359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Schema A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811411" y="4547235"/>
            <a:ext cx="6219468" cy="6728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Punteggio ambientale elevato</a:t>
            </a:r>
            <a:endParaRPr lang="en-US" sz="1450" dirty="0"/>
          </a:p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Punteggio di inclusione basso</a:t>
            </a:r>
            <a:endParaRPr lang="en-US" sz="1450" dirty="0"/>
          </a:p>
        </p:txBody>
      </p:sp>
      <p:sp>
        <p:nvSpPr>
          <p:cNvPr id="9" name="Text 7"/>
          <p:cNvSpPr/>
          <p:nvPr/>
        </p:nvSpPr>
        <p:spPr>
          <a:xfrm>
            <a:off x="7554039" y="4045982"/>
            <a:ext cx="2494359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Schema B</a:t>
            </a:r>
            <a:endParaRPr lang="en-US" sz="1950" dirty="0"/>
          </a:p>
        </p:txBody>
      </p:sp>
      <p:sp>
        <p:nvSpPr>
          <p:cNvPr id="10" name="Text 8"/>
          <p:cNvSpPr/>
          <p:nvPr/>
        </p:nvSpPr>
        <p:spPr>
          <a:xfrm>
            <a:off x="7554039" y="4547235"/>
            <a:ext cx="6325672" cy="6728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Buona accessibilità</a:t>
            </a:r>
            <a:endParaRPr lang="en-US" sz="1450" dirty="0"/>
          </a:p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Nessuna strategia sul carbonio</a:t>
            </a:r>
            <a:endParaRPr lang="en-US" sz="1450" dirty="0"/>
          </a:p>
        </p:txBody>
      </p:sp>
      <p:sp>
        <p:nvSpPr>
          <p:cNvPr id="11" name="Text 9"/>
          <p:cNvSpPr/>
          <p:nvPr/>
        </p:nvSpPr>
        <p:spPr>
          <a:xfrm>
            <a:off x="1042630" y="5712857"/>
            <a:ext cx="12829461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La diagnosi riguarda il riconoscimento degli schemi.</a:t>
            </a:r>
            <a:endParaRPr lang="en-US" sz="1450" dirty="0"/>
          </a:p>
        </p:txBody>
      </p:sp>
      <p:sp>
        <p:nvSpPr>
          <p:cNvPr id="12" name="Shape 10"/>
          <p:cNvSpPr/>
          <p:nvPr/>
        </p:nvSpPr>
        <p:spPr>
          <a:xfrm>
            <a:off x="758309" y="5499616"/>
            <a:ext cx="45720" cy="729734"/>
          </a:xfrm>
          <a:prstGeom prst="rect">
            <a:avLst/>
          </a:prstGeom>
          <a:solidFill>
            <a:srgbClr val="DA1B2E"/>
          </a:solidFill>
          <a:ln/>
        </p:spPr>
      </p:sp>
      <p:pic>
        <p:nvPicPr>
          <p:cNvPr id="1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565267" y="201216"/>
            <a:ext cx="875586" cy="640080"/>
          </a:xfrm>
          <a:prstGeom prst="rect">
            <a:avLst/>
          </a:prstGeom>
        </p:spPr>
      </p:pic>
      <p:sp>
        <p:nvSpPr>
          <p:cNvPr id="14" name="Text 11"/>
          <p:cNvSpPr/>
          <p:nvPr/>
        </p:nvSpPr>
        <p:spPr>
          <a:xfrm>
            <a:off x="13919240" y="7602022"/>
            <a:ext cx="521613" cy="2124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1650"/>
              </a:lnSpc>
              <a:buNone/>
            </a:pPr>
            <a:r>
              <a:rPr lang="en-US" sz="10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11</a:t>
            </a:r>
            <a:endParaRPr lang="en-US" sz="10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58309" y="2115741"/>
            <a:ext cx="897850" cy="356235"/>
          </a:xfrm>
          <a:prstGeom prst="roundRect">
            <a:avLst>
              <a:gd name="adj" fmla="val 17881"/>
            </a:avLst>
          </a:prstGeom>
          <a:solidFill>
            <a:srgbClr val="F9D2D6"/>
          </a:solidFill>
          <a:ln/>
        </p:spPr>
      </p:sp>
      <p:sp>
        <p:nvSpPr>
          <p:cNvPr id="3" name="Text 1"/>
          <p:cNvSpPr/>
          <p:nvPr/>
        </p:nvSpPr>
        <p:spPr>
          <a:xfrm>
            <a:off x="872014" y="2172533"/>
            <a:ext cx="670441" cy="242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1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PASSO 3</a:t>
            </a:r>
            <a:endParaRPr lang="en-US" sz="1150" dirty="0"/>
          </a:p>
        </p:txBody>
      </p:sp>
      <p:sp>
        <p:nvSpPr>
          <p:cNvPr id="4" name="Text 2"/>
          <p:cNvSpPr/>
          <p:nvPr/>
        </p:nvSpPr>
        <p:spPr>
          <a:xfrm>
            <a:off x="758309" y="2547699"/>
            <a:ext cx="7792998" cy="6235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900"/>
              </a:lnSpc>
              <a:buNone/>
            </a:pPr>
            <a:r>
              <a:rPr lang="en-US" sz="390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Mappa la Matrice delle Priorità</a:t>
            </a:r>
            <a:endParaRPr lang="en-US" sz="3900" dirty="0"/>
          </a:p>
        </p:txBody>
      </p:sp>
      <p:sp>
        <p:nvSpPr>
          <p:cNvPr id="5" name="Text 3"/>
          <p:cNvSpPr/>
          <p:nvPr/>
        </p:nvSpPr>
        <p:spPr>
          <a:xfrm>
            <a:off x="758309" y="3455551"/>
            <a:ext cx="13113782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Crea una semplice griglia: </a:t>
            </a:r>
            <a:pPr algn="l" indent="0" marL="0">
              <a:lnSpc>
                <a:spcPts val="2350"/>
              </a:lnSpc>
              <a:buNone/>
            </a:pPr>
            <a:r>
              <a:rPr lang="en-US" sz="145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Impatto (Alto / Basso)</a:t>
            </a:r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vs </a:t>
            </a:r>
            <a:pPr algn="l" indent="0" marL="0">
              <a:lnSpc>
                <a:spcPts val="2350"/>
              </a:lnSpc>
              <a:buNone/>
            </a:pPr>
            <a:r>
              <a:rPr lang="en-US" sz="145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Fattibilità (Alta / Bassa)</a:t>
            </a:r>
            <a:endParaRPr lang="en-US" sz="1450" dirty="0"/>
          </a:p>
        </p:txBody>
      </p:sp>
      <p:sp>
        <p:nvSpPr>
          <p:cNvPr id="6" name="Text 4"/>
          <p:cNvSpPr/>
          <p:nvPr/>
        </p:nvSpPr>
        <p:spPr>
          <a:xfrm>
            <a:off x="758309" y="3972044"/>
            <a:ext cx="13113782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Per ogni area debole, chiediti:</a:t>
            </a:r>
            <a:endParaRPr lang="en-US" sz="1450" dirty="0"/>
          </a:p>
        </p:txBody>
      </p:sp>
      <p:pic>
        <p:nvPicPr>
          <p:cNvPr id="7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29389" y="4497824"/>
            <a:ext cx="284321" cy="284321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1374338" y="4488537"/>
            <a:ext cx="5822394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Se migliorata, ridurrebbe significativamente l'impatto negativo?</a:t>
            </a:r>
            <a:endParaRPr lang="en-US" sz="1450" dirty="0"/>
          </a:p>
        </p:txBody>
      </p:sp>
      <p:pic>
        <p:nvPicPr>
          <p:cNvPr id="9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04748" y="4497824"/>
            <a:ext cx="284321" cy="284321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8049697" y="4488537"/>
            <a:ext cx="5822394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È realisticamente realizzabile entro un anno?</a:t>
            </a:r>
            <a:endParaRPr lang="en-US" sz="1450" dirty="0"/>
          </a:p>
        </p:txBody>
      </p:sp>
      <p:sp>
        <p:nvSpPr>
          <p:cNvPr id="11" name="Shape 7"/>
          <p:cNvSpPr/>
          <p:nvPr/>
        </p:nvSpPr>
        <p:spPr>
          <a:xfrm>
            <a:off x="758309" y="5308283"/>
            <a:ext cx="13113782" cy="805577"/>
          </a:xfrm>
          <a:prstGeom prst="roundRect">
            <a:avLst>
              <a:gd name="adj" fmla="val 9884"/>
            </a:avLst>
          </a:prstGeom>
          <a:solidFill>
            <a:srgbClr val="F7BBC1"/>
          </a:solidFill>
          <a:ln/>
        </p:spPr>
      </p:sp>
      <p:pic>
        <p:nvPicPr>
          <p:cNvPr id="12" name="Image 2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857" y="5592723"/>
            <a:ext cx="236934" cy="189548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1374338" y="5545217"/>
            <a:ext cx="12308205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Dai priorità alle aree che sono: </a:t>
            </a:r>
            <a:pPr algn="l" indent="0" marL="0">
              <a:lnSpc>
                <a:spcPts val="2350"/>
              </a:lnSpc>
              <a:buNone/>
            </a:pPr>
            <a:r>
              <a:rPr lang="en-US" sz="1450" b="1" dirty="0">
                <a:solidFill>
                  <a:srgbClr val="000000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Alto impatto + Alta fattibilità</a:t>
            </a:r>
            <a:endParaRPr lang="en-US" sz="1450" dirty="0"/>
          </a:p>
        </p:txBody>
      </p:sp>
      <p:pic>
        <p:nvPicPr>
          <p:cNvPr id="14" name="Image 3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65267" y="201216"/>
            <a:ext cx="875586" cy="640080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13892927" y="7602022"/>
            <a:ext cx="547926" cy="2124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1650"/>
              </a:lnSpc>
              <a:buNone/>
            </a:pPr>
            <a:r>
              <a:rPr lang="en-US" sz="10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12</a:t>
            </a:r>
            <a:endParaRPr lang="en-US" sz="10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58309" y="1109186"/>
            <a:ext cx="1275040" cy="332542"/>
          </a:xfrm>
          <a:prstGeom prst="roundRect">
            <a:avLst>
              <a:gd name="adj" fmla="val 18197"/>
            </a:avLst>
          </a:prstGeom>
          <a:solidFill>
            <a:srgbClr val="F9D2D6"/>
          </a:solidFill>
          <a:ln/>
        </p:spPr>
      </p:sp>
      <p:sp>
        <p:nvSpPr>
          <p:cNvPr id="3" name="Text 1"/>
          <p:cNvSpPr/>
          <p:nvPr/>
        </p:nvSpPr>
        <p:spPr>
          <a:xfrm>
            <a:off x="866299" y="1163122"/>
            <a:ext cx="1059061" cy="2246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1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CASO STUDIO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758309" y="1510070"/>
            <a:ext cx="9750862" cy="5924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650"/>
              </a:lnSpc>
              <a:buNone/>
            </a:pPr>
            <a:r>
              <a:rPr lang="en-US" sz="370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Mini Caso Applicato – Prezzi dei Biglietti</a:t>
            </a:r>
            <a:endParaRPr lang="en-US" sz="3700" dirty="0"/>
          </a:p>
        </p:txBody>
      </p:sp>
      <p:sp>
        <p:nvSpPr>
          <p:cNvPr id="5" name="Shape 3"/>
          <p:cNvSpPr/>
          <p:nvPr/>
        </p:nvSpPr>
        <p:spPr>
          <a:xfrm>
            <a:off x="628650" y="2359104"/>
            <a:ext cx="5918835" cy="3261360"/>
          </a:xfrm>
          <a:prstGeom prst="roundRect">
            <a:avLst>
              <a:gd name="adj" fmla="val 3976"/>
            </a:avLst>
          </a:prstGeom>
          <a:solidFill>
            <a:srgbClr val="F9D2D6"/>
          </a:solidFill>
          <a:ln/>
        </p:spPr>
      </p:sp>
      <p:sp>
        <p:nvSpPr>
          <p:cNvPr id="6" name="Text 4"/>
          <p:cNvSpPr/>
          <p:nvPr/>
        </p:nvSpPr>
        <p:spPr>
          <a:xfrm>
            <a:off x="808673" y="2530197"/>
            <a:ext cx="5329118" cy="2961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Anna valuta "Accessibilità economica" con 1</a:t>
            </a:r>
            <a:endParaRPr lang="en-US" sz="1850" dirty="0"/>
          </a:p>
        </p:txBody>
      </p:sp>
      <p:sp>
        <p:nvSpPr>
          <p:cNvPr id="7" name="Text 5"/>
          <p:cNvSpPr/>
          <p:nvPr/>
        </p:nvSpPr>
        <p:spPr>
          <a:xfrm>
            <a:off x="808673" y="2997398"/>
            <a:ext cx="5558790" cy="13032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200"/>
              </a:lnSpc>
              <a:buSzPct val="100000"/>
              <a:buChar char="•"/>
            </a:pPr>
            <a:r>
              <a:rPr lang="en-US" sz="14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Biglietto unico: €15</a:t>
            </a:r>
            <a:endParaRPr lang="en-US" sz="1400" dirty="0"/>
          </a:p>
          <a:p>
            <a:pPr algn="l" marL="342900" indent="-342900">
              <a:lnSpc>
                <a:spcPts val="2200"/>
              </a:lnSpc>
              <a:buSzPct val="100000"/>
              <a:buChar char="•"/>
            </a:pPr>
            <a:r>
              <a:rPr lang="en-US" sz="14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Nessuna riduzione</a:t>
            </a:r>
            <a:endParaRPr lang="en-US" sz="1400" dirty="0"/>
          </a:p>
          <a:p>
            <a:pPr algn="l" marL="342900" indent="-342900">
              <a:lnSpc>
                <a:spcPts val="2200"/>
              </a:lnSpc>
              <a:buSzPct val="100000"/>
              <a:buChar char="•"/>
            </a:pPr>
            <a:r>
              <a:rPr lang="en-US" sz="14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Nessun pagamento libero</a:t>
            </a:r>
            <a:endParaRPr lang="en-US" sz="1400" dirty="0"/>
          </a:p>
          <a:p>
            <a:pPr algn="l" marL="342900" indent="-342900">
              <a:lnSpc>
                <a:spcPts val="2200"/>
              </a:lnSpc>
              <a:buSzPct val="100000"/>
              <a:buChar char="•"/>
            </a:pPr>
            <a:r>
              <a:rPr lang="en-US" sz="14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Nessuna partnership con la comunità</a:t>
            </a:r>
            <a:endParaRPr lang="en-US" sz="1400" dirty="0"/>
          </a:p>
        </p:txBody>
      </p:sp>
      <p:sp>
        <p:nvSpPr>
          <p:cNvPr id="8" name="Text 6"/>
          <p:cNvSpPr/>
          <p:nvPr/>
        </p:nvSpPr>
        <p:spPr>
          <a:xfrm>
            <a:off x="808673" y="4454604"/>
            <a:ext cx="5558790" cy="2809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4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Assume che abbassare il prezzo riduca le entrate.</a:t>
            </a:r>
            <a:endParaRPr lang="en-US" sz="1400" dirty="0"/>
          </a:p>
        </p:txBody>
      </p:sp>
      <p:sp>
        <p:nvSpPr>
          <p:cNvPr id="9" name="Text 7"/>
          <p:cNvSpPr/>
          <p:nvPr/>
        </p:nvSpPr>
        <p:spPr>
          <a:xfrm>
            <a:off x="6864787" y="2530197"/>
            <a:ext cx="3784640" cy="2961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Testa un piccolo cambiamento:</a:t>
            </a:r>
            <a:endParaRPr lang="en-US" sz="1850" dirty="0"/>
          </a:p>
        </p:txBody>
      </p:sp>
      <p:sp>
        <p:nvSpPr>
          <p:cNvPr id="10" name="Text 8"/>
          <p:cNvSpPr/>
          <p:nvPr/>
        </p:nvSpPr>
        <p:spPr>
          <a:xfrm>
            <a:off x="6864787" y="2997398"/>
            <a:ext cx="7014805" cy="9625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200"/>
              </a:lnSpc>
              <a:buSzPct val="100000"/>
              <a:buChar char="•"/>
            </a:pPr>
            <a:r>
              <a:rPr lang="en-US" sz="14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Introduce 50 biglietti ridotti a €8</a:t>
            </a:r>
            <a:endParaRPr lang="en-US" sz="1400" dirty="0"/>
          </a:p>
          <a:p>
            <a:pPr algn="l" marL="342900" indent="-342900">
              <a:lnSpc>
                <a:spcPts val="2200"/>
              </a:lnSpc>
              <a:buSzPct val="100000"/>
              <a:buChar char="•"/>
            </a:pPr>
            <a:r>
              <a:rPr lang="en-US" sz="14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Collabora con un'associazione giovanile</a:t>
            </a:r>
            <a:endParaRPr lang="en-US" sz="1400" dirty="0"/>
          </a:p>
          <a:p>
            <a:pPr algn="l" marL="342900" indent="-342900">
              <a:lnSpc>
                <a:spcPts val="2200"/>
              </a:lnSpc>
              <a:buSzPct val="100000"/>
              <a:buChar char="•"/>
            </a:pPr>
            <a:r>
              <a:rPr lang="en-US" sz="14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Mantiene il prezzo standard</a:t>
            </a:r>
            <a:endParaRPr lang="en-US" sz="1400" dirty="0"/>
          </a:p>
        </p:txBody>
      </p:sp>
      <p:sp>
        <p:nvSpPr>
          <p:cNvPr id="11" name="Text 9"/>
          <p:cNvSpPr/>
          <p:nvPr/>
        </p:nvSpPr>
        <p:spPr>
          <a:xfrm>
            <a:off x="6864787" y="4130993"/>
            <a:ext cx="2369701" cy="2961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Risultato:</a:t>
            </a:r>
            <a:endParaRPr lang="en-US" sz="1850" dirty="0"/>
          </a:p>
        </p:txBody>
      </p:sp>
      <p:sp>
        <p:nvSpPr>
          <p:cNvPr id="12" name="Text 10"/>
          <p:cNvSpPr/>
          <p:nvPr/>
        </p:nvSpPr>
        <p:spPr>
          <a:xfrm>
            <a:off x="6864787" y="4598194"/>
            <a:ext cx="7014805" cy="9625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200"/>
              </a:lnSpc>
              <a:buSzPct val="100000"/>
              <a:buChar char="•"/>
            </a:pPr>
            <a:r>
              <a:rPr lang="en-US" sz="14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I biglietti vanno esauriti</a:t>
            </a:r>
            <a:endParaRPr lang="en-US" sz="1400" dirty="0"/>
          </a:p>
          <a:p>
            <a:pPr algn="l" marL="342900" indent="-342900">
              <a:lnSpc>
                <a:spcPts val="2200"/>
              </a:lnSpc>
              <a:buSzPct val="100000"/>
              <a:buChar char="•"/>
            </a:pPr>
            <a:r>
              <a:rPr lang="en-US" sz="14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La partecipazione giovanile aumenta</a:t>
            </a:r>
            <a:endParaRPr lang="en-US" sz="1400" dirty="0"/>
          </a:p>
          <a:p>
            <a:pPr algn="l" marL="342900" indent="-342900">
              <a:lnSpc>
                <a:spcPts val="2200"/>
              </a:lnSpc>
              <a:buSzPct val="100000"/>
              <a:buChar char="•"/>
            </a:pPr>
            <a:r>
              <a:rPr lang="en-US" sz="14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Le entrate complessive rimangono invariate</a:t>
            </a:r>
            <a:endParaRPr lang="en-US" sz="1400" dirty="0"/>
          </a:p>
        </p:txBody>
      </p:sp>
      <p:sp>
        <p:nvSpPr>
          <p:cNvPr id="13" name="Text 11"/>
          <p:cNvSpPr/>
          <p:nvPr/>
        </p:nvSpPr>
        <p:spPr>
          <a:xfrm>
            <a:off x="1028343" y="6005274"/>
            <a:ext cx="12843748" cy="2809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40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La diagnosi ha rivelato un bias di assunzione. L'accessibilità economica è un'infrastruttura di inclusione.</a:t>
            </a:r>
            <a:endParaRPr lang="en-US" sz="1400" dirty="0"/>
          </a:p>
        </p:txBody>
      </p:sp>
      <p:sp>
        <p:nvSpPr>
          <p:cNvPr id="14" name="Shape 12"/>
          <p:cNvSpPr/>
          <p:nvPr/>
        </p:nvSpPr>
        <p:spPr>
          <a:xfrm>
            <a:off x="758309" y="5812869"/>
            <a:ext cx="45720" cy="665798"/>
          </a:xfrm>
          <a:prstGeom prst="rect">
            <a:avLst/>
          </a:prstGeom>
          <a:solidFill>
            <a:srgbClr val="DA1B2E"/>
          </a:solidFill>
          <a:ln/>
        </p:spPr>
      </p:sp>
      <p:sp>
        <p:nvSpPr>
          <p:cNvPr id="15" name="Text 13"/>
          <p:cNvSpPr/>
          <p:nvPr/>
        </p:nvSpPr>
        <p:spPr>
          <a:xfrm>
            <a:off x="758309" y="6671072"/>
            <a:ext cx="13113782" cy="4493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1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Questo è in linea con il Pilastro Europeo dei Diritti Sociali, che promuove l'uguale accesso alla partecipazione culturale: </a:t>
            </a:r>
            <a:pPr algn="l" indent="0" marL="0">
              <a:lnSpc>
                <a:spcPts val="1750"/>
              </a:lnSpc>
              <a:buNone/>
            </a:pPr>
            <a:r>
              <a:rPr lang="en-US" sz="1100" u="sng" dirty="0">
                <a:solidFill>
                  <a:srgbClr val="DA1B2E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https://commission.europa.eu/strategy-and-policy/priorities-2019-2024/economy-works-people/jobs-growth-and-investment/european-pillar-social-rights_en</a:t>
            </a:r>
            <a:endParaRPr lang="en-US" sz="1100" dirty="0"/>
          </a:p>
        </p:txBody>
      </p:sp>
      <p:pic>
        <p:nvPicPr>
          <p:cNvPr id="16" name="Image 0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65267" y="201216"/>
            <a:ext cx="875586" cy="640080"/>
          </a:xfrm>
          <a:prstGeom prst="rect">
            <a:avLst/>
          </a:prstGeom>
        </p:spPr>
      </p:pic>
      <p:sp>
        <p:nvSpPr>
          <p:cNvPr id="17" name="Text 14"/>
          <p:cNvSpPr/>
          <p:nvPr/>
        </p:nvSpPr>
        <p:spPr>
          <a:xfrm>
            <a:off x="13871972" y="7604760"/>
            <a:ext cx="568881" cy="2070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1600"/>
              </a:lnSpc>
              <a:buNone/>
            </a:pPr>
            <a:r>
              <a:rPr lang="en-US" sz="10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13</a:t>
            </a:r>
            <a:endParaRPr lang="en-US" sz="10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6244709" y="1165265"/>
            <a:ext cx="844034" cy="265628"/>
          </a:xfrm>
          <a:prstGeom prst="roundRect">
            <a:avLst>
              <a:gd name="adj" fmla="val 19184"/>
            </a:avLst>
          </a:prstGeom>
          <a:solidFill>
            <a:srgbClr val="F9D2D6"/>
          </a:solidFill>
          <a:ln/>
        </p:spPr>
      </p:sp>
      <p:sp>
        <p:nvSpPr>
          <p:cNvPr id="4" name="Text 1"/>
          <p:cNvSpPr/>
          <p:nvPr/>
        </p:nvSpPr>
        <p:spPr>
          <a:xfrm>
            <a:off x="6335673" y="1210747"/>
            <a:ext cx="662107" cy="1746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9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SEZIONE 6</a:t>
            </a:r>
            <a:endParaRPr lang="en-US" sz="950" dirty="0"/>
          </a:p>
        </p:txBody>
      </p:sp>
      <p:sp>
        <p:nvSpPr>
          <p:cNvPr id="5" name="Text 2"/>
          <p:cNvSpPr/>
          <p:nvPr/>
        </p:nvSpPr>
        <p:spPr>
          <a:xfrm>
            <a:off x="6244709" y="1479352"/>
            <a:ext cx="4735116" cy="4988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900"/>
              </a:lnSpc>
              <a:buNone/>
            </a:pPr>
            <a:r>
              <a:rPr lang="en-US" sz="310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Cosa Rivela la Diagnosi</a:t>
            </a:r>
            <a:endParaRPr lang="en-US" sz="3100" dirty="0"/>
          </a:p>
        </p:txBody>
      </p:sp>
      <p:sp>
        <p:nvSpPr>
          <p:cNvPr id="6" name="Text 3"/>
          <p:cNvSpPr/>
          <p:nvPr/>
        </p:nvSpPr>
        <p:spPr>
          <a:xfrm>
            <a:off x="6244709" y="2160151"/>
            <a:ext cx="7627382" cy="2183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1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La valutazione strutturata spesso rivela:</a:t>
            </a:r>
            <a:endParaRPr lang="en-US" sz="1150" dirty="0"/>
          </a:p>
        </p:txBody>
      </p:sp>
      <p:sp>
        <p:nvSpPr>
          <p:cNvPr id="7" name="Shape 4"/>
          <p:cNvSpPr/>
          <p:nvPr/>
        </p:nvSpPr>
        <p:spPr>
          <a:xfrm>
            <a:off x="6244709" y="2514957"/>
            <a:ext cx="7627382" cy="889397"/>
          </a:xfrm>
          <a:prstGeom prst="roundRect">
            <a:avLst>
              <a:gd name="adj" fmla="val 7162"/>
            </a:avLst>
          </a:prstGeom>
          <a:solidFill>
            <a:srgbClr val="F9D2D6"/>
          </a:solidFill>
          <a:ln w="22860">
            <a:solidFill>
              <a:srgbClr val="DFB8BC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6419136" y="2689384"/>
            <a:ext cx="1995487" cy="2494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Eccesso di Fiducia</a:t>
            </a:r>
            <a:endParaRPr lang="en-US" sz="1550" dirty="0"/>
          </a:p>
        </p:txBody>
      </p:sp>
      <p:sp>
        <p:nvSpPr>
          <p:cNvPr id="9" name="Text 6"/>
          <p:cNvSpPr/>
          <p:nvPr/>
        </p:nvSpPr>
        <p:spPr>
          <a:xfrm>
            <a:off x="6419136" y="3011567"/>
            <a:ext cx="7278529" cy="2183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1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Punteggi ritenuti più alti di quanto siano nella realtà</a:t>
            </a:r>
            <a:endParaRPr lang="en-US" sz="1150" dirty="0"/>
          </a:p>
        </p:txBody>
      </p:sp>
      <p:sp>
        <p:nvSpPr>
          <p:cNvPr id="10" name="Shape 7"/>
          <p:cNvSpPr/>
          <p:nvPr/>
        </p:nvSpPr>
        <p:spPr>
          <a:xfrm>
            <a:off x="6244709" y="3525679"/>
            <a:ext cx="7627382" cy="889397"/>
          </a:xfrm>
          <a:prstGeom prst="roundRect">
            <a:avLst>
              <a:gd name="adj" fmla="val 7162"/>
            </a:avLst>
          </a:prstGeom>
          <a:solidFill>
            <a:srgbClr val="F9D2D6"/>
          </a:solidFill>
          <a:ln w="22860">
            <a:solidFill>
              <a:srgbClr val="DFB8BC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6419136" y="3700105"/>
            <a:ext cx="1995487" cy="2494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Debolezze Invisibili</a:t>
            </a:r>
            <a:endParaRPr lang="en-US" sz="1550" dirty="0"/>
          </a:p>
        </p:txBody>
      </p:sp>
      <p:sp>
        <p:nvSpPr>
          <p:cNvPr id="12" name="Text 9"/>
          <p:cNvSpPr/>
          <p:nvPr/>
        </p:nvSpPr>
        <p:spPr>
          <a:xfrm>
            <a:off x="6419136" y="4022288"/>
            <a:ext cx="7278529" cy="2183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1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Aree mai esaminate perché non sono mai state messe in discussione</a:t>
            </a:r>
            <a:endParaRPr lang="en-US" sz="1150" dirty="0"/>
          </a:p>
        </p:txBody>
      </p:sp>
      <p:sp>
        <p:nvSpPr>
          <p:cNvPr id="13" name="Shape 10"/>
          <p:cNvSpPr/>
          <p:nvPr/>
        </p:nvSpPr>
        <p:spPr>
          <a:xfrm>
            <a:off x="6244709" y="4536400"/>
            <a:ext cx="7627382" cy="889397"/>
          </a:xfrm>
          <a:prstGeom prst="roundRect">
            <a:avLst>
              <a:gd name="adj" fmla="val 7162"/>
            </a:avLst>
          </a:prstGeom>
          <a:solidFill>
            <a:srgbClr val="F9D2D6"/>
          </a:solidFill>
          <a:ln w="22860">
            <a:solidFill>
              <a:srgbClr val="DFB8BC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6419136" y="4710827"/>
            <a:ext cx="1995487" cy="2494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Azioni Simboliche</a:t>
            </a:r>
            <a:endParaRPr lang="en-US" sz="1550" dirty="0"/>
          </a:p>
        </p:txBody>
      </p:sp>
      <p:sp>
        <p:nvSpPr>
          <p:cNvPr id="15" name="Text 12"/>
          <p:cNvSpPr/>
          <p:nvPr/>
        </p:nvSpPr>
        <p:spPr>
          <a:xfrm>
            <a:off x="6419136" y="5033010"/>
            <a:ext cx="7278529" cy="2183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1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Gesti che sembrano significativi ma non hanno alcun impatto misurabile</a:t>
            </a:r>
            <a:endParaRPr lang="en-US" sz="1150" dirty="0"/>
          </a:p>
        </p:txBody>
      </p:sp>
      <p:sp>
        <p:nvSpPr>
          <p:cNvPr id="16" name="Shape 13"/>
          <p:cNvSpPr/>
          <p:nvPr/>
        </p:nvSpPr>
        <p:spPr>
          <a:xfrm>
            <a:off x="6244709" y="5547122"/>
            <a:ext cx="7627382" cy="889397"/>
          </a:xfrm>
          <a:prstGeom prst="roundRect">
            <a:avLst>
              <a:gd name="adj" fmla="val 7162"/>
            </a:avLst>
          </a:prstGeom>
          <a:solidFill>
            <a:srgbClr val="F9D2D6"/>
          </a:solidFill>
          <a:ln w="22860">
            <a:solidFill>
              <a:srgbClr val="DFB8BC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6419136" y="5721548"/>
            <a:ext cx="2023110" cy="2494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5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Priorità Disallineate</a:t>
            </a:r>
            <a:endParaRPr lang="en-US" sz="1550" dirty="0"/>
          </a:p>
        </p:txBody>
      </p:sp>
      <p:sp>
        <p:nvSpPr>
          <p:cNvPr id="18" name="Text 15"/>
          <p:cNvSpPr/>
          <p:nvPr/>
        </p:nvSpPr>
        <p:spPr>
          <a:xfrm>
            <a:off x="6419136" y="6043732"/>
            <a:ext cx="7278529" cy="2183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1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Risorse investite in aree a basso impatto mentre rimangono lacune critiche</a:t>
            </a:r>
            <a:endParaRPr lang="en-US" sz="1150" dirty="0"/>
          </a:p>
        </p:txBody>
      </p:sp>
      <p:sp>
        <p:nvSpPr>
          <p:cNvPr id="19" name="Text 16"/>
          <p:cNvSpPr/>
          <p:nvPr/>
        </p:nvSpPr>
        <p:spPr>
          <a:xfrm>
            <a:off x="6472118" y="6709410"/>
            <a:ext cx="7399973" cy="2183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15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La diagnosi non è un giudizio. È chiarezza.</a:t>
            </a:r>
            <a:endParaRPr lang="en-US" sz="1150" dirty="0"/>
          </a:p>
        </p:txBody>
      </p:sp>
      <p:sp>
        <p:nvSpPr>
          <p:cNvPr id="20" name="Shape 17"/>
          <p:cNvSpPr/>
          <p:nvPr/>
        </p:nvSpPr>
        <p:spPr>
          <a:xfrm>
            <a:off x="6244709" y="6572964"/>
            <a:ext cx="38100" cy="491252"/>
          </a:xfrm>
          <a:prstGeom prst="rect">
            <a:avLst/>
          </a:prstGeom>
          <a:solidFill>
            <a:srgbClr val="DA1B2E"/>
          </a:solidFill>
          <a:ln/>
        </p:spPr>
      </p:sp>
      <p:pic>
        <p:nvPicPr>
          <p:cNvPr id="21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65267" y="201216"/>
            <a:ext cx="875586" cy="640080"/>
          </a:xfrm>
          <a:prstGeom prst="rect">
            <a:avLst/>
          </a:prstGeom>
        </p:spPr>
      </p:pic>
      <p:sp>
        <p:nvSpPr>
          <p:cNvPr id="22" name="Text 18"/>
          <p:cNvSpPr/>
          <p:nvPr/>
        </p:nvSpPr>
        <p:spPr>
          <a:xfrm>
            <a:off x="13787795" y="7612737"/>
            <a:ext cx="653058" cy="1910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1500"/>
              </a:lnSpc>
              <a:buNone/>
            </a:pPr>
            <a:r>
              <a:rPr lang="en-US" sz="10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14</a:t>
            </a:r>
            <a:endParaRPr lang="en-US" sz="10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58309" y="1055013"/>
            <a:ext cx="1874044" cy="309443"/>
          </a:xfrm>
          <a:prstGeom prst="roundRect">
            <a:avLst>
              <a:gd name="adj" fmla="val 18526"/>
            </a:avLst>
          </a:prstGeom>
          <a:solidFill>
            <a:srgbClr val="F9D2D6"/>
          </a:solidFill>
          <a:ln/>
        </p:spPr>
      </p:sp>
      <p:sp>
        <p:nvSpPr>
          <p:cNvPr id="3" name="Text 1"/>
          <p:cNvSpPr/>
          <p:nvPr/>
        </p:nvSpPr>
        <p:spPr>
          <a:xfrm>
            <a:off x="860584" y="1106091"/>
            <a:ext cx="1669494" cy="2072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10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SEZIONE 7 — ESERCIZIO</a:t>
            </a:r>
            <a:endParaRPr lang="en-US" sz="1050" dirty="0"/>
          </a:p>
        </p:txBody>
      </p:sp>
      <p:sp>
        <p:nvSpPr>
          <p:cNvPr id="4" name="Text 2"/>
          <p:cNvSpPr/>
          <p:nvPr/>
        </p:nvSpPr>
        <p:spPr>
          <a:xfrm>
            <a:off x="758309" y="1425773"/>
            <a:ext cx="8741688" cy="5611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00"/>
              </a:lnSpc>
              <a:buNone/>
            </a:pPr>
            <a:r>
              <a:rPr lang="en-US" sz="350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Esercizio Guidato di Auto-Valutazione</a:t>
            </a:r>
            <a:endParaRPr lang="en-US" sz="3500" dirty="0"/>
          </a:p>
        </p:txBody>
      </p:sp>
      <p:sp>
        <p:nvSpPr>
          <p:cNvPr id="5" name="Shape 3"/>
          <p:cNvSpPr/>
          <p:nvPr/>
        </p:nvSpPr>
        <p:spPr>
          <a:xfrm>
            <a:off x="758309" y="2217182"/>
            <a:ext cx="13113782" cy="678775"/>
          </a:xfrm>
          <a:prstGeom prst="roundRect">
            <a:avLst>
              <a:gd name="adj" fmla="val 10557"/>
            </a:avLst>
          </a:prstGeom>
          <a:solidFill>
            <a:srgbClr val="F7BBC1"/>
          </a:solidFill>
          <a:ln/>
        </p:spPr>
      </p:sp>
      <p:pic>
        <p:nvPicPr>
          <p:cNvPr id="6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8926" y="2471618"/>
            <a:ext cx="213241" cy="170617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312783" y="2413278"/>
            <a:ext cx="12388691" cy="2593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Completa i seguenti passaggi individualmente o in piccoli gruppi. Dedica 30–45 minuti.</a:t>
            </a:r>
            <a:endParaRPr lang="en-US" sz="1300" dirty="0"/>
          </a:p>
        </p:txBody>
      </p:sp>
      <p:sp>
        <p:nvSpPr>
          <p:cNvPr id="8" name="Text 5"/>
          <p:cNvSpPr/>
          <p:nvPr/>
        </p:nvSpPr>
        <p:spPr>
          <a:xfrm>
            <a:off x="758309" y="3068598"/>
            <a:ext cx="170617" cy="2132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3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01</a:t>
            </a:r>
            <a:endParaRPr lang="en-US" sz="1300" dirty="0"/>
          </a:p>
        </p:txBody>
      </p:sp>
      <p:sp>
        <p:nvSpPr>
          <p:cNvPr id="9" name="Shape 6"/>
          <p:cNvSpPr/>
          <p:nvPr/>
        </p:nvSpPr>
        <p:spPr>
          <a:xfrm>
            <a:off x="758309" y="3312795"/>
            <a:ext cx="6480096" cy="45720"/>
          </a:xfrm>
          <a:prstGeom prst="rect">
            <a:avLst/>
          </a:prstGeom>
          <a:solidFill>
            <a:srgbClr val="DA1B2E"/>
          </a:solidFill>
          <a:ln/>
        </p:spPr>
      </p:sp>
      <p:sp>
        <p:nvSpPr>
          <p:cNvPr id="10" name="Text 7"/>
          <p:cNvSpPr/>
          <p:nvPr/>
        </p:nvSpPr>
        <p:spPr>
          <a:xfrm>
            <a:off x="758309" y="3489484"/>
            <a:ext cx="4646652" cy="2806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Valuta tutte le aree di sostenibilità (0–3).</a:t>
            </a:r>
            <a:endParaRPr lang="en-US" sz="1750" dirty="0"/>
          </a:p>
        </p:txBody>
      </p:sp>
      <p:sp>
        <p:nvSpPr>
          <p:cNvPr id="11" name="Text 8"/>
          <p:cNvSpPr/>
          <p:nvPr/>
        </p:nvSpPr>
        <p:spPr>
          <a:xfrm>
            <a:off x="7391876" y="3068598"/>
            <a:ext cx="170617" cy="2132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3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02</a:t>
            </a:r>
            <a:endParaRPr lang="en-US" sz="1300" dirty="0"/>
          </a:p>
        </p:txBody>
      </p:sp>
      <p:sp>
        <p:nvSpPr>
          <p:cNvPr id="12" name="Shape 9"/>
          <p:cNvSpPr/>
          <p:nvPr/>
        </p:nvSpPr>
        <p:spPr>
          <a:xfrm>
            <a:off x="7391876" y="3312795"/>
            <a:ext cx="6480215" cy="45720"/>
          </a:xfrm>
          <a:prstGeom prst="rect">
            <a:avLst/>
          </a:prstGeom>
          <a:solidFill>
            <a:srgbClr val="DA1B2E"/>
          </a:solidFill>
          <a:ln/>
        </p:spPr>
      </p:sp>
      <p:sp>
        <p:nvSpPr>
          <p:cNvPr id="13" name="Text 10"/>
          <p:cNvSpPr/>
          <p:nvPr/>
        </p:nvSpPr>
        <p:spPr>
          <a:xfrm>
            <a:off x="7391876" y="3489484"/>
            <a:ext cx="4390430" cy="2806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Valuta tutte le aree di inclusività (0–3).</a:t>
            </a:r>
            <a:endParaRPr lang="en-US" sz="1750" dirty="0"/>
          </a:p>
        </p:txBody>
      </p:sp>
      <p:sp>
        <p:nvSpPr>
          <p:cNvPr id="14" name="Text 11"/>
          <p:cNvSpPr/>
          <p:nvPr/>
        </p:nvSpPr>
        <p:spPr>
          <a:xfrm>
            <a:off x="758309" y="4051459"/>
            <a:ext cx="170617" cy="2132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3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03</a:t>
            </a:r>
            <a:endParaRPr lang="en-US" sz="1300" dirty="0"/>
          </a:p>
        </p:txBody>
      </p:sp>
      <p:sp>
        <p:nvSpPr>
          <p:cNvPr id="15" name="Shape 12"/>
          <p:cNvSpPr/>
          <p:nvPr/>
        </p:nvSpPr>
        <p:spPr>
          <a:xfrm>
            <a:off x="758309" y="4295656"/>
            <a:ext cx="6480096" cy="45720"/>
          </a:xfrm>
          <a:prstGeom prst="rect">
            <a:avLst/>
          </a:prstGeom>
          <a:solidFill>
            <a:srgbClr val="DA1B2E"/>
          </a:solidFill>
          <a:ln/>
        </p:spPr>
      </p:sp>
      <p:sp>
        <p:nvSpPr>
          <p:cNvPr id="16" name="Text 13"/>
          <p:cNvSpPr/>
          <p:nvPr/>
        </p:nvSpPr>
        <p:spPr>
          <a:xfrm>
            <a:off x="758309" y="4472345"/>
            <a:ext cx="2244923" cy="2806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Identifica:</a:t>
            </a:r>
            <a:endParaRPr lang="en-US" sz="1750" dirty="0"/>
          </a:p>
        </p:txBody>
      </p:sp>
      <p:sp>
        <p:nvSpPr>
          <p:cNvPr id="17" name="Text 14"/>
          <p:cNvSpPr/>
          <p:nvPr/>
        </p:nvSpPr>
        <p:spPr>
          <a:xfrm>
            <a:off x="758309" y="4845010"/>
            <a:ext cx="6480096" cy="5723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000"/>
              </a:lnSpc>
              <a:buSzPct val="100000"/>
              <a:buChar char="•"/>
            </a:pPr>
            <a:r>
              <a:rPr lang="en-US" sz="13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Le tue 3 aree più forti</a:t>
            </a:r>
            <a:endParaRPr lang="en-US" sz="1300" dirty="0"/>
          </a:p>
          <a:p>
            <a:pPr algn="l" marL="342900" indent="-342900">
              <a:lnSpc>
                <a:spcPts val="2000"/>
              </a:lnSpc>
              <a:buSzPct val="100000"/>
              <a:buChar char="•"/>
            </a:pPr>
            <a:r>
              <a:rPr lang="en-US" sz="13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Le tue 3 aree più deboli</a:t>
            </a:r>
            <a:endParaRPr lang="en-US" sz="1300" dirty="0"/>
          </a:p>
        </p:txBody>
      </p:sp>
      <p:sp>
        <p:nvSpPr>
          <p:cNvPr id="18" name="Text 15"/>
          <p:cNvSpPr/>
          <p:nvPr/>
        </p:nvSpPr>
        <p:spPr>
          <a:xfrm>
            <a:off x="7391876" y="4051459"/>
            <a:ext cx="170617" cy="2132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3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04</a:t>
            </a:r>
            <a:endParaRPr lang="en-US" sz="1300" dirty="0"/>
          </a:p>
        </p:txBody>
      </p:sp>
      <p:sp>
        <p:nvSpPr>
          <p:cNvPr id="19" name="Shape 16"/>
          <p:cNvSpPr/>
          <p:nvPr/>
        </p:nvSpPr>
        <p:spPr>
          <a:xfrm>
            <a:off x="7391876" y="4295656"/>
            <a:ext cx="6480215" cy="45720"/>
          </a:xfrm>
          <a:prstGeom prst="rect">
            <a:avLst/>
          </a:prstGeom>
          <a:solidFill>
            <a:srgbClr val="DA1B2E"/>
          </a:solidFill>
          <a:ln/>
        </p:spPr>
      </p:sp>
      <p:sp>
        <p:nvSpPr>
          <p:cNvPr id="20" name="Text 17"/>
          <p:cNvSpPr/>
          <p:nvPr/>
        </p:nvSpPr>
        <p:spPr>
          <a:xfrm>
            <a:off x="7391876" y="4472345"/>
            <a:ext cx="6480215" cy="5612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Seleziona un'area in cui il miglioramento è realistico entro 6 mesi.</a:t>
            </a:r>
            <a:endParaRPr lang="en-US" sz="1750" dirty="0"/>
          </a:p>
        </p:txBody>
      </p:sp>
      <p:sp>
        <p:nvSpPr>
          <p:cNvPr id="21" name="Shape 18"/>
          <p:cNvSpPr/>
          <p:nvPr/>
        </p:nvSpPr>
        <p:spPr>
          <a:xfrm>
            <a:off x="758309" y="5717858"/>
            <a:ext cx="13113782" cy="1456730"/>
          </a:xfrm>
          <a:prstGeom prst="roundRect">
            <a:avLst>
              <a:gd name="adj" fmla="val 4919"/>
            </a:avLst>
          </a:prstGeom>
          <a:solidFill>
            <a:srgbClr val="F7BBC1"/>
          </a:solidFill>
          <a:ln/>
        </p:spPr>
      </p:sp>
      <p:pic>
        <p:nvPicPr>
          <p:cNvPr id="22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926" y="5972294"/>
            <a:ext cx="213241" cy="170617"/>
          </a:xfrm>
          <a:prstGeom prst="rect">
            <a:avLst/>
          </a:prstGeom>
        </p:spPr>
      </p:pic>
      <p:sp>
        <p:nvSpPr>
          <p:cNvPr id="23" name="Text 19"/>
          <p:cNvSpPr/>
          <p:nvPr/>
        </p:nvSpPr>
        <p:spPr>
          <a:xfrm>
            <a:off x="1312783" y="5913953"/>
            <a:ext cx="12388691" cy="10372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Scrivi un breve paragrafo spiegando:</a:t>
            </a:r>
            <a:endParaRPr lang="en-US" sz="1300" dirty="0"/>
          </a:p>
          <a:p>
            <a:pPr algn="l" indent="0" marL="0">
              <a:lnSpc>
                <a:spcPts val="20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— Perché quest'area era debole?</a:t>
            </a:r>
            <a:endParaRPr lang="en-US" sz="1300" dirty="0"/>
          </a:p>
          <a:p>
            <a:pPr algn="l" indent="0" marL="0">
              <a:lnSpc>
                <a:spcPts val="20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— Quale assunzione ha limitato l'azione?</a:t>
            </a:r>
            <a:endParaRPr lang="en-US" sz="1300" dirty="0"/>
          </a:p>
          <a:p>
            <a:pPr algn="l" indent="0" marL="0">
              <a:lnSpc>
                <a:spcPts val="20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— Cosa potrebbe cambiare per primo?</a:t>
            </a:r>
            <a:endParaRPr lang="en-US" sz="1300" dirty="0"/>
          </a:p>
        </p:txBody>
      </p:sp>
      <p:pic>
        <p:nvPicPr>
          <p:cNvPr id="2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65267" y="201216"/>
            <a:ext cx="875586" cy="640080"/>
          </a:xfrm>
          <a:prstGeom prst="rect">
            <a:avLst/>
          </a:prstGeom>
        </p:spPr>
      </p:pic>
      <p:sp>
        <p:nvSpPr>
          <p:cNvPr id="25" name="Text 20"/>
          <p:cNvSpPr/>
          <p:nvPr/>
        </p:nvSpPr>
        <p:spPr>
          <a:xfrm>
            <a:off x="13846850" y="7607379"/>
            <a:ext cx="594003" cy="2016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1550"/>
              </a:lnSpc>
              <a:buNone/>
            </a:pPr>
            <a:r>
              <a:rPr lang="en-US" sz="10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15</a:t>
            </a:r>
            <a:endParaRPr lang="en-US" sz="10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49856" y="1031081"/>
            <a:ext cx="675799" cy="201216"/>
          </a:xfrm>
          <a:prstGeom prst="roundRect">
            <a:avLst>
              <a:gd name="adj" fmla="val 20350"/>
            </a:avLst>
          </a:prstGeom>
          <a:solidFill>
            <a:srgbClr val="F9D2D6"/>
          </a:solidFill>
          <a:ln/>
        </p:spPr>
      </p:sp>
      <p:sp>
        <p:nvSpPr>
          <p:cNvPr id="3" name="Text 1"/>
          <p:cNvSpPr/>
          <p:nvPr/>
        </p:nvSpPr>
        <p:spPr>
          <a:xfrm>
            <a:off x="822960" y="1067633"/>
            <a:ext cx="529590" cy="1281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000"/>
              </a:lnSpc>
              <a:buNone/>
            </a:pPr>
            <a:r>
              <a:rPr lang="en-US" sz="7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SEZIONE 8</a:t>
            </a:r>
            <a:endParaRPr lang="en-US" sz="750" dirty="0"/>
          </a:p>
        </p:txBody>
      </p:sp>
      <p:sp>
        <p:nvSpPr>
          <p:cNvPr id="4" name="Text 2"/>
          <p:cNvSpPr/>
          <p:nvPr/>
        </p:nvSpPr>
        <p:spPr>
          <a:xfrm>
            <a:off x="749856" y="1263610"/>
            <a:ext cx="7533323" cy="4008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50"/>
              </a:lnSpc>
              <a:buNone/>
            </a:pPr>
            <a:r>
              <a:rPr lang="en-US" sz="250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Dalla Diagnosi alla Consapevolezza Strategica</a:t>
            </a:r>
            <a:endParaRPr lang="en-US" sz="2500" dirty="0"/>
          </a:p>
        </p:txBody>
      </p:sp>
      <p:sp>
        <p:nvSpPr>
          <p:cNvPr id="5" name="Text 3"/>
          <p:cNvSpPr/>
          <p:nvPr/>
        </p:nvSpPr>
        <p:spPr>
          <a:xfrm>
            <a:off x="749856" y="1781889"/>
            <a:ext cx="13130689" cy="1601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250"/>
              </a:lnSpc>
              <a:buNone/>
            </a:pPr>
            <a:r>
              <a:rPr lang="en-US" sz="9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Questo modulo non ti chiede di sistemare tutto. Ti chiede di </a:t>
            </a:r>
            <a:pPr algn="l" indent="0" marL="0">
              <a:lnSpc>
                <a:spcPts val="1250"/>
              </a:lnSpc>
              <a:buNone/>
            </a:pPr>
            <a:r>
              <a:rPr lang="en-US" sz="95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vedere chiaramente.</a:t>
            </a:r>
            <a:endParaRPr lang="en-US" sz="950" dirty="0"/>
          </a:p>
        </p:txBody>
      </p:sp>
      <p:sp>
        <p:nvSpPr>
          <p:cNvPr id="6" name="Shape 4"/>
          <p:cNvSpPr/>
          <p:nvPr/>
        </p:nvSpPr>
        <p:spPr>
          <a:xfrm>
            <a:off x="662107" y="2030135"/>
            <a:ext cx="6592253" cy="919401"/>
          </a:xfrm>
          <a:prstGeom prst="roundRect">
            <a:avLst>
              <a:gd name="adj" fmla="val 9544"/>
            </a:avLst>
          </a:prstGeom>
          <a:solidFill>
            <a:srgbClr val="F9D2D6"/>
          </a:solidFill>
          <a:ln/>
        </p:spPr>
      </p:sp>
      <p:sp>
        <p:nvSpPr>
          <p:cNvPr id="7" name="Text 5"/>
          <p:cNvSpPr/>
          <p:nvPr/>
        </p:nvSpPr>
        <p:spPr>
          <a:xfrm>
            <a:off x="783908" y="2108359"/>
            <a:ext cx="1603415" cy="2003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125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Senza Diagnosi:</a:t>
            </a:r>
            <a:endParaRPr lang="en-US" sz="1250" dirty="0"/>
          </a:p>
        </p:txBody>
      </p:sp>
      <p:sp>
        <p:nvSpPr>
          <p:cNvPr id="8" name="Text 6"/>
          <p:cNvSpPr/>
          <p:nvPr/>
        </p:nvSpPr>
        <p:spPr>
          <a:xfrm>
            <a:off x="783908" y="2386965"/>
            <a:ext cx="6348651" cy="5351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1250"/>
              </a:lnSpc>
              <a:buSzPct val="100000"/>
              <a:buChar char="•"/>
            </a:pPr>
            <a:r>
              <a:rPr lang="en-US" sz="9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Le azioni sono casuali</a:t>
            </a:r>
            <a:endParaRPr lang="en-US" sz="950" dirty="0"/>
          </a:p>
          <a:p>
            <a:pPr algn="l" marL="342900" indent="-342900">
              <a:lnSpc>
                <a:spcPts val="1250"/>
              </a:lnSpc>
              <a:buSzPct val="100000"/>
              <a:buChar char="•"/>
            </a:pPr>
            <a:r>
              <a:rPr lang="en-US" sz="9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I miglioramenti sono aneddotici</a:t>
            </a:r>
            <a:endParaRPr lang="en-US" sz="950" dirty="0"/>
          </a:p>
          <a:p>
            <a:pPr algn="l" marL="342900" indent="-342900">
              <a:lnSpc>
                <a:spcPts val="1250"/>
              </a:lnSpc>
              <a:buSzPct val="100000"/>
              <a:buChar char="•"/>
            </a:pPr>
            <a:r>
              <a:rPr lang="en-US" sz="9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L'impatto rimane invisibile</a:t>
            </a:r>
            <a:endParaRPr lang="en-US" sz="950" dirty="0"/>
          </a:p>
        </p:txBody>
      </p:sp>
      <p:sp>
        <p:nvSpPr>
          <p:cNvPr id="9" name="Text 7"/>
          <p:cNvSpPr/>
          <p:nvPr/>
        </p:nvSpPr>
        <p:spPr>
          <a:xfrm>
            <a:off x="7471410" y="2108359"/>
            <a:ext cx="1603415" cy="2003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125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Con la Diagnosi:</a:t>
            </a:r>
            <a:endParaRPr lang="en-US" sz="1250" dirty="0"/>
          </a:p>
        </p:txBody>
      </p:sp>
      <p:sp>
        <p:nvSpPr>
          <p:cNvPr id="10" name="Text 8"/>
          <p:cNvSpPr/>
          <p:nvPr/>
        </p:nvSpPr>
        <p:spPr>
          <a:xfrm>
            <a:off x="7471410" y="2386965"/>
            <a:ext cx="6416754" cy="5351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1250"/>
              </a:lnSpc>
              <a:buSzPct val="100000"/>
              <a:buChar char="•"/>
            </a:pPr>
            <a:r>
              <a:rPr lang="en-US" sz="9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Le decisioni diventano strategiche</a:t>
            </a:r>
            <a:endParaRPr lang="en-US" sz="950" dirty="0"/>
          </a:p>
          <a:p>
            <a:pPr algn="l" marL="342900" indent="-342900">
              <a:lnSpc>
                <a:spcPts val="1250"/>
              </a:lnSpc>
              <a:buSzPct val="100000"/>
              <a:buChar char="•"/>
            </a:pPr>
            <a:r>
              <a:rPr lang="en-US" sz="9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Le risorse vengono prioritizzate</a:t>
            </a:r>
            <a:endParaRPr lang="en-US" sz="950" dirty="0"/>
          </a:p>
          <a:p>
            <a:pPr algn="l" marL="342900" indent="-342900">
              <a:lnSpc>
                <a:spcPts val="1250"/>
              </a:lnSpc>
              <a:buSzPct val="100000"/>
              <a:buChar char="•"/>
            </a:pPr>
            <a:r>
              <a:rPr lang="en-US" sz="9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La responsabilità diventa misurabile</a:t>
            </a:r>
            <a:endParaRPr lang="en-US" sz="950" dirty="0"/>
          </a:p>
        </p:txBody>
      </p:sp>
      <p:pic>
        <p:nvPicPr>
          <p:cNvPr id="11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07938" y="3037642"/>
            <a:ext cx="7614404" cy="4160758"/>
          </a:xfrm>
          <a:prstGeom prst="rect">
            <a:avLst/>
          </a:prstGeom>
        </p:spPr>
      </p:pic>
      <p:sp>
        <p:nvSpPr>
          <p:cNvPr id="12" name="Text 9"/>
          <p:cNvSpPr/>
          <p:nvPr/>
        </p:nvSpPr>
        <p:spPr>
          <a:xfrm>
            <a:off x="4512059" y="4980803"/>
            <a:ext cx="1764295" cy="2527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950"/>
              </a:lnSpc>
              <a:buNone/>
            </a:pPr>
            <a:r>
              <a:rPr lang="en-US" sz="155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Senza Diagnosi</a:t>
            </a:r>
            <a:endParaRPr lang="en-US" sz="1550" dirty="0"/>
          </a:p>
        </p:txBody>
      </p:sp>
      <p:sp>
        <p:nvSpPr>
          <p:cNvPr id="13" name="Text 10"/>
          <p:cNvSpPr/>
          <p:nvPr/>
        </p:nvSpPr>
        <p:spPr>
          <a:xfrm>
            <a:off x="8967203" y="4827444"/>
            <a:ext cx="1764294" cy="5054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1950"/>
              </a:lnSpc>
              <a:buNone/>
            </a:pPr>
            <a:r>
              <a:rPr lang="en-US" sz="155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Diagnosi Strutturata</a:t>
            </a:r>
            <a:endParaRPr lang="en-US" sz="1550" dirty="0"/>
          </a:p>
        </p:txBody>
      </p:sp>
      <p:sp>
        <p:nvSpPr>
          <p:cNvPr id="14" name="Text 11"/>
          <p:cNvSpPr/>
          <p:nvPr/>
        </p:nvSpPr>
        <p:spPr>
          <a:xfrm>
            <a:off x="6790840" y="4962533"/>
            <a:ext cx="1764295" cy="25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950"/>
              </a:lnSpc>
              <a:buNone/>
            </a:pPr>
            <a:r>
              <a:rPr lang="en-US" sz="155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Con la Diagnosi</a:t>
            </a:r>
            <a:endParaRPr lang="en-US" sz="1550" dirty="0"/>
          </a:p>
        </p:txBody>
      </p:sp>
      <p:pic>
        <p:nvPicPr>
          <p:cNvPr id="1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7054" y="198953"/>
            <a:ext cx="865942" cy="633055"/>
          </a:xfrm>
          <a:prstGeom prst="rect">
            <a:avLst/>
          </a:prstGeom>
        </p:spPr>
      </p:pic>
      <p:sp>
        <p:nvSpPr>
          <p:cNvPr id="16" name="Text 12"/>
          <p:cNvSpPr/>
          <p:nvPr/>
        </p:nvSpPr>
        <p:spPr>
          <a:xfrm>
            <a:off x="13676709" y="7627858"/>
            <a:ext cx="766286" cy="1724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1350"/>
              </a:lnSpc>
              <a:buNone/>
            </a:pPr>
            <a:r>
              <a:rPr lang="en-US" sz="10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16</a:t>
            </a:r>
            <a:endParaRPr lang="en-US" sz="10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58309" y="1807012"/>
            <a:ext cx="1869519" cy="401955"/>
          </a:xfrm>
          <a:prstGeom prst="roundRect">
            <a:avLst>
              <a:gd name="adj" fmla="val 15847"/>
            </a:avLst>
          </a:prstGeom>
          <a:noFill/>
          <a:ln w="22860">
            <a:solidFill>
              <a:srgbClr val="DA1B2E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894874" y="1886664"/>
            <a:ext cx="1596390" cy="242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150" dirty="0">
                <a:solidFill>
                  <a:srgbClr val="DA1B2E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RIFLESSIONE FINALE</a:t>
            </a:r>
            <a:endParaRPr lang="en-US" sz="1150" dirty="0"/>
          </a:p>
        </p:txBody>
      </p:sp>
      <p:sp>
        <p:nvSpPr>
          <p:cNvPr id="4" name="Text 2"/>
          <p:cNvSpPr/>
          <p:nvPr/>
        </p:nvSpPr>
        <p:spPr>
          <a:xfrm>
            <a:off x="758309" y="2284690"/>
            <a:ext cx="4988838" cy="6235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900"/>
              </a:lnSpc>
              <a:buNone/>
            </a:pPr>
            <a:r>
              <a:rPr lang="en-US" sz="390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Riflessione Finale</a:t>
            </a:r>
            <a:endParaRPr lang="en-US" sz="3900" dirty="0"/>
          </a:p>
        </p:txBody>
      </p:sp>
      <p:sp>
        <p:nvSpPr>
          <p:cNvPr id="5" name="Text 3"/>
          <p:cNvSpPr/>
          <p:nvPr/>
        </p:nvSpPr>
        <p:spPr>
          <a:xfrm>
            <a:off x="1042630" y="3405783"/>
            <a:ext cx="12829461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La sostenibilità e l'inclusione non sono valori astratti. </a:t>
            </a:r>
            <a:pPr algn="l" indent="0" marL="0">
              <a:lnSpc>
                <a:spcPts val="2350"/>
              </a:lnSpc>
              <a:buNone/>
            </a:pPr>
            <a:r>
              <a:rPr lang="en-US" sz="145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Sono sistemi di progettazione.</a:t>
            </a:r>
            <a:endParaRPr lang="en-US" sz="1450" dirty="0"/>
          </a:p>
        </p:txBody>
      </p:sp>
      <p:sp>
        <p:nvSpPr>
          <p:cNvPr id="6" name="Shape 4"/>
          <p:cNvSpPr/>
          <p:nvPr/>
        </p:nvSpPr>
        <p:spPr>
          <a:xfrm>
            <a:off x="758309" y="3192542"/>
            <a:ext cx="45720" cy="729734"/>
          </a:xfrm>
          <a:prstGeom prst="rect">
            <a:avLst/>
          </a:prstGeom>
          <a:solidFill>
            <a:srgbClr val="DA1B2E"/>
          </a:solidFill>
          <a:ln/>
        </p:spPr>
      </p:sp>
      <p:sp>
        <p:nvSpPr>
          <p:cNvPr id="7" name="Text 5"/>
          <p:cNvSpPr/>
          <p:nvPr/>
        </p:nvSpPr>
        <p:spPr>
          <a:xfrm>
            <a:off x="758309" y="4135517"/>
            <a:ext cx="13113782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La diagnosi trasforma:</a:t>
            </a:r>
            <a:endParaRPr lang="en-US" sz="1450" dirty="0"/>
          </a:p>
        </p:txBody>
      </p:sp>
      <p:sp>
        <p:nvSpPr>
          <p:cNvPr id="8" name="Shape 6"/>
          <p:cNvSpPr/>
          <p:nvPr/>
        </p:nvSpPr>
        <p:spPr>
          <a:xfrm>
            <a:off x="758309" y="4652010"/>
            <a:ext cx="13113782" cy="751761"/>
          </a:xfrm>
          <a:prstGeom prst="roundRect">
            <a:avLst>
              <a:gd name="adj" fmla="val 10592"/>
            </a:avLst>
          </a:prstGeom>
          <a:solidFill>
            <a:srgbClr val="F9D2D6"/>
          </a:solidFill>
          <a:ln w="30480">
            <a:solidFill>
              <a:srgbClr val="DFB8BC"/>
            </a:solidFill>
            <a:prstDash val="solid"/>
          </a:ln>
        </p:spPr>
      </p:sp>
      <p:sp>
        <p:nvSpPr>
          <p:cNvPr id="9" name="Shape 7"/>
          <p:cNvSpPr/>
          <p:nvPr/>
        </p:nvSpPr>
        <p:spPr>
          <a:xfrm>
            <a:off x="788789" y="4682490"/>
            <a:ext cx="6526411" cy="690801"/>
          </a:xfrm>
          <a:prstGeom prst="roundRect">
            <a:avLst>
              <a:gd name="adj" fmla="val 11526"/>
            </a:avLst>
          </a:prstGeom>
          <a:solidFill>
            <a:srgbClr val="F9D2D6"/>
          </a:solidFill>
          <a:ln/>
        </p:spPr>
      </p:sp>
      <p:sp>
        <p:nvSpPr>
          <p:cNvPr id="10" name="Text 8"/>
          <p:cNvSpPr/>
          <p:nvPr/>
        </p:nvSpPr>
        <p:spPr>
          <a:xfrm>
            <a:off x="978337" y="4872038"/>
            <a:ext cx="4454366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"Pensiamo di stare andando bene."</a:t>
            </a:r>
            <a:endParaRPr lang="en-US" sz="1950" dirty="0"/>
          </a:p>
        </p:txBody>
      </p:sp>
      <p:sp>
        <p:nvSpPr>
          <p:cNvPr id="11" name="Shape 9"/>
          <p:cNvSpPr/>
          <p:nvPr/>
        </p:nvSpPr>
        <p:spPr>
          <a:xfrm>
            <a:off x="7315200" y="4682490"/>
            <a:ext cx="6526411" cy="690801"/>
          </a:xfrm>
          <a:prstGeom prst="rect">
            <a:avLst/>
          </a:prstGeom>
          <a:solidFill>
            <a:srgbClr val="F9D2D6"/>
          </a:solidFill>
          <a:ln/>
        </p:spPr>
      </p:sp>
      <p:sp>
        <p:nvSpPr>
          <p:cNvPr id="12" name="Shape 10"/>
          <p:cNvSpPr/>
          <p:nvPr/>
        </p:nvSpPr>
        <p:spPr>
          <a:xfrm>
            <a:off x="7315200" y="4682490"/>
            <a:ext cx="45720" cy="690801"/>
          </a:xfrm>
          <a:prstGeom prst="roundRect">
            <a:avLst>
              <a:gd name="adj" fmla="val 174154"/>
            </a:avLst>
          </a:prstGeom>
          <a:solidFill>
            <a:srgbClr val="DFB8BC"/>
          </a:solidFill>
          <a:ln/>
        </p:spPr>
      </p:sp>
      <p:sp>
        <p:nvSpPr>
          <p:cNvPr id="13" name="Text 11"/>
          <p:cNvSpPr/>
          <p:nvPr/>
        </p:nvSpPr>
        <p:spPr>
          <a:xfrm>
            <a:off x="7504748" y="4872038"/>
            <a:ext cx="3793093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"Sappiamo dove ci troviamo."</a:t>
            </a:r>
            <a:endParaRPr lang="en-US" sz="1950" dirty="0"/>
          </a:p>
        </p:txBody>
      </p:sp>
      <p:sp>
        <p:nvSpPr>
          <p:cNvPr id="14" name="Shape 12"/>
          <p:cNvSpPr/>
          <p:nvPr/>
        </p:nvSpPr>
        <p:spPr>
          <a:xfrm>
            <a:off x="758309" y="5617012"/>
            <a:ext cx="13113782" cy="805577"/>
          </a:xfrm>
          <a:prstGeom prst="roundRect">
            <a:avLst>
              <a:gd name="adj" fmla="val 9884"/>
            </a:avLst>
          </a:prstGeom>
          <a:solidFill>
            <a:srgbClr val="F7BBC1"/>
          </a:solidFill>
          <a:ln/>
        </p:spPr>
      </p:sp>
      <p:pic>
        <p:nvPicPr>
          <p:cNvPr id="1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7857" y="5901452"/>
            <a:ext cx="236934" cy="189548"/>
          </a:xfrm>
          <a:prstGeom prst="rect">
            <a:avLst/>
          </a:prstGeom>
        </p:spPr>
      </p:pic>
      <p:sp>
        <p:nvSpPr>
          <p:cNvPr id="16" name="Text 13"/>
          <p:cNvSpPr/>
          <p:nvPr/>
        </p:nvSpPr>
        <p:spPr>
          <a:xfrm>
            <a:off x="1374338" y="5853946"/>
            <a:ext cx="12308205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Nel </a:t>
            </a:r>
            <a:pPr algn="l" indent="0" marL="0">
              <a:lnSpc>
                <a:spcPts val="2350"/>
              </a:lnSpc>
              <a:buNone/>
            </a:pPr>
            <a:r>
              <a:rPr lang="en-US" sz="1450" b="1" dirty="0">
                <a:solidFill>
                  <a:srgbClr val="000000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Modulo 3</a:t>
            </a:r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, passeremo dalla diagnosi alla </a:t>
            </a:r>
            <a:pPr algn="l" indent="0" marL="0">
              <a:lnSpc>
                <a:spcPts val="2350"/>
              </a:lnSpc>
              <a:buNone/>
            </a:pPr>
            <a:r>
              <a:rPr lang="en-US" sz="1450" b="1" dirty="0">
                <a:solidFill>
                  <a:srgbClr val="000000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riprogettazione operativa ambientale</a:t>
            </a:r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.</a:t>
            </a:r>
            <a:endParaRPr lang="en-US" sz="1450" dirty="0"/>
          </a:p>
        </p:txBody>
      </p:sp>
      <p:pic>
        <p:nvPicPr>
          <p:cNvPr id="1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65267" y="201216"/>
            <a:ext cx="875586" cy="640080"/>
          </a:xfrm>
          <a:prstGeom prst="rect">
            <a:avLst/>
          </a:prstGeom>
        </p:spPr>
      </p:pic>
      <p:sp>
        <p:nvSpPr>
          <p:cNvPr id="18" name="Text 14"/>
          <p:cNvSpPr/>
          <p:nvPr/>
        </p:nvSpPr>
        <p:spPr>
          <a:xfrm>
            <a:off x="13899475" y="7602022"/>
            <a:ext cx="541377" cy="2124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1650"/>
              </a:lnSpc>
              <a:buNone/>
            </a:pPr>
            <a:r>
              <a:rPr lang="en-US" sz="10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17</a:t>
            </a:r>
            <a:endParaRPr lang="en-US" sz="10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58309" y="1643063"/>
            <a:ext cx="1122521" cy="401955"/>
          </a:xfrm>
          <a:prstGeom prst="roundRect">
            <a:avLst>
              <a:gd name="adj" fmla="val 15847"/>
            </a:avLst>
          </a:prstGeom>
          <a:noFill/>
          <a:ln w="22860">
            <a:solidFill>
              <a:srgbClr val="DA1B2E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894874" y="1722715"/>
            <a:ext cx="849392" cy="242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150" dirty="0">
                <a:solidFill>
                  <a:srgbClr val="DA1B2E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MODULO 2</a:t>
            </a:r>
            <a:endParaRPr lang="en-US" sz="1150" dirty="0"/>
          </a:p>
        </p:txBody>
      </p:sp>
      <p:sp>
        <p:nvSpPr>
          <p:cNvPr id="4" name="Text 2"/>
          <p:cNvSpPr/>
          <p:nvPr/>
        </p:nvSpPr>
        <p:spPr>
          <a:xfrm>
            <a:off x="758309" y="2120741"/>
            <a:ext cx="13113782" cy="12470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900"/>
              </a:lnSpc>
              <a:buNone/>
            </a:pPr>
            <a:r>
              <a:rPr lang="en-US" sz="390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Diagnosticare il Tuo Evento: Trasformare la Checklist in uno Strumento Strategico</a:t>
            </a:r>
            <a:endParaRPr lang="en-US" sz="3900" dirty="0"/>
          </a:p>
        </p:txBody>
      </p:sp>
      <p:sp>
        <p:nvSpPr>
          <p:cNvPr id="5" name="Shape 3"/>
          <p:cNvSpPr/>
          <p:nvPr/>
        </p:nvSpPr>
        <p:spPr>
          <a:xfrm>
            <a:off x="758309" y="3746905"/>
            <a:ext cx="13113782" cy="31313"/>
          </a:xfrm>
          <a:prstGeom prst="rect">
            <a:avLst/>
          </a:prstGeom>
          <a:solidFill>
            <a:srgbClr val="3B3535">
              <a:alpha val="50000"/>
            </a:srgbClr>
          </a:solidFill>
          <a:ln/>
        </p:spPr>
      </p:sp>
      <p:sp>
        <p:nvSpPr>
          <p:cNvPr id="6" name="Text 4"/>
          <p:cNvSpPr/>
          <p:nvPr/>
        </p:nvSpPr>
        <p:spPr>
          <a:xfrm>
            <a:off x="758309" y="3991451"/>
            <a:ext cx="13113782" cy="9097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Questo modulo introduce un approccio strutturato alla diagnosi di sostenibilità e inclusione per gli organizzatori di eventi culturali. Invece di affidarsi alla percezione o alle buone intenzioni, i partecipanti impareranno ad applicare un framework rigoroso e misurabile per valutare la reale situazione del proprio evento.</a:t>
            </a:r>
            <a:endParaRPr lang="en-US" sz="1450" dirty="0"/>
          </a:p>
        </p:txBody>
      </p:sp>
      <p:sp>
        <p:nvSpPr>
          <p:cNvPr id="7" name="Shape 5"/>
          <p:cNvSpPr/>
          <p:nvPr/>
        </p:nvSpPr>
        <p:spPr>
          <a:xfrm>
            <a:off x="758309" y="5114449"/>
            <a:ext cx="4244816" cy="1471970"/>
          </a:xfrm>
          <a:prstGeom prst="roundRect">
            <a:avLst>
              <a:gd name="adj" fmla="val 5409"/>
            </a:avLst>
          </a:prstGeom>
          <a:solidFill>
            <a:srgbClr val="F9D2D6"/>
          </a:solidFill>
          <a:ln w="30480">
            <a:solidFill>
              <a:srgbClr val="DFB8BC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978337" y="5334476"/>
            <a:ext cx="3043714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Pubblico di Riferimento</a:t>
            </a:r>
            <a:endParaRPr lang="en-US" sz="1950" dirty="0"/>
          </a:p>
        </p:txBody>
      </p:sp>
      <p:sp>
        <p:nvSpPr>
          <p:cNvPr id="9" name="Text 7"/>
          <p:cNvSpPr/>
          <p:nvPr/>
        </p:nvSpPr>
        <p:spPr>
          <a:xfrm>
            <a:off x="978337" y="5759887"/>
            <a:ext cx="3804761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Organizzatori di eventi culturali, formatori, responsabili di progetto</a:t>
            </a:r>
            <a:endParaRPr lang="en-US" sz="1450" dirty="0"/>
          </a:p>
        </p:txBody>
      </p:sp>
      <p:sp>
        <p:nvSpPr>
          <p:cNvPr id="10" name="Shape 8"/>
          <p:cNvSpPr/>
          <p:nvPr/>
        </p:nvSpPr>
        <p:spPr>
          <a:xfrm>
            <a:off x="5192673" y="5114449"/>
            <a:ext cx="4244935" cy="1471970"/>
          </a:xfrm>
          <a:prstGeom prst="roundRect">
            <a:avLst>
              <a:gd name="adj" fmla="val 5409"/>
            </a:avLst>
          </a:prstGeom>
          <a:solidFill>
            <a:srgbClr val="F9D2D6"/>
          </a:solidFill>
          <a:ln w="30480">
            <a:solidFill>
              <a:srgbClr val="DFB8BC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5412700" y="5334476"/>
            <a:ext cx="2494359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Programma</a:t>
            </a:r>
            <a:endParaRPr lang="en-US" sz="1950" dirty="0"/>
          </a:p>
        </p:txBody>
      </p:sp>
      <p:sp>
        <p:nvSpPr>
          <p:cNvPr id="12" name="Text 10"/>
          <p:cNvSpPr/>
          <p:nvPr/>
        </p:nvSpPr>
        <p:spPr>
          <a:xfrm>
            <a:off x="5412700" y="5759887"/>
            <a:ext cx="3804880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Corso di Formazione Erasmus+ su Eventi Culturali Sostenibili e Inclusivi</a:t>
            </a:r>
            <a:endParaRPr lang="en-US" sz="1450" dirty="0"/>
          </a:p>
        </p:txBody>
      </p:sp>
      <p:sp>
        <p:nvSpPr>
          <p:cNvPr id="13" name="Shape 11"/>
          <p:cNvSpPr/>
          <p:nvPr/>
        </p:nvSpPr>
        <p:spPr>
          <a:xfrm>
            <a:off x="9627156" y="5114449"/>
            <a:ext cx="4244816" cy="1471970"/>
          </a:xfrm>
          <a:prstGeom prst="roundRect">
            <a:avLst>
              <a:gd name="adj" fmla="val 5409"/>
            </a:avLst>
          </a:prstGeom>
          <a:solidFill>
            <a:srgbClr val="F9D2D6"/>
          </a:solidFill>
          <a:ln w="30480">
            <a:solidFill>
              <a:srgbClr val="DFB8BC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9847183" y="5334476"/>
            <a:ext cx="3713917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Cambiamento Fondamentale</a:t>
            </a:r>
            <a:endParaRPr lang="en-US" sz="1950" dirty="0"/>
          </a:p>
        </p:txBody>
      </p:sp>
      <p:sp>
        <p:nvSpPr>
          <p:cNvPr id="15" name="Text 13"/>
          <p:cNvSpPr/>
          <p:nvPr/>
        </p:nvSpPr>
        <p:spPr>
          <a:xfrm>
            <a:off x="9847183" y="5759887"/>
            <a:ext cx="3804761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Dalla sostenibilità vaga alla diagnosi strutturata</a:t>
            </a:r>
            <a:endParaRPr lang="en-US" sz="1450" dirty="0"/>
          </a:p>
        </p:txBody>
      </p:sp>
      <p:pic>
        <p:nvPicPr>
          <p:cNvPr id="16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565267" y="201216"/>
            <a:ext cx="875586" cy="640080"/>
          </a:xfrm>
          <a:prstGeom prst="rect">
            <a:avLst/>
          </a:prstGeom>
        </p:spPr>
      </p:pic>
      <p:sp>
        <p:nvSpPr>
          <p:cNvPr id="17" name="Text 14"/>
          <p:cNvSpPr/>
          <p:nvPr/>
        </p:nvSpPr>
        <p:spPr>
          <a:xfrm>
            <a:off x="13974366" y="7602022"/>
            <a:ext cx="466487" cy="2124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1650"/>
              </a:lnSpc>
              <a:buNone/>
            </a:pPr>
            <a:r>
              <a:rPr lang="en-US" sz="10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1</a:t>
            </a:r>
            <a:endParaRPr lang="en-US" sz="1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58309" y="1075730"/>
            <a:ext cx="967978" cy="332542"/>
          </a:xfrm>
          <a:prstGeom prst="roundRect">
            <a:avLst>
              <a:gd name="adj" fmla="val 18197"/>
            </a:avLst>
          </a:prstGeom>
          <a:solidFill>
            <a:srgbClr val="F9D2D6"/>
          </a:solidFill>
          <a:ln/>
        </p:spPr>
      </p:sp>
      <p:sp>
        <p:nvSpPr>
          <p:cNvPr id="3" name="Text 1"/>
          <p:cNvSpPr/>
          <p:nvPr/>
        </p:nvSpPr>
        <p:spPr>
          <a:xfrm>
            <a:off x="866299" y="1129665"/>
            <a:ext cx="751999" cy="2246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1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SEZIONE 1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758309" y="1476613"/>
            <a:ext cx="13113782" cy="11849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650"/>
              </a:lnSpc>
              <a:buNone/>
            </a:pPr>
            <a:r>
              <a:rPr lang="en-US" sz="370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Scenario di Apertura – L'Illusione del "Stiamo Andando Abbastanza Bene"</a:t>
            </a:r>
            <a:endParaRPr lang="en-US" sz="3700" dirty="0"/>
          </a:p>
        </p:txBody>
      </p:sp>
      <p:sp>
        <p:nvSpPr>
          <p:cNvPr id="5" name="Shape 3"/>
          <p:cNvSpPr/>
          <p:nvPr/>
        </p:nvSpPr>
        <p:spPr>
          <a:xfrm>
            <a:off x="628650" y="2918103"/>
            <a:ext cx="6596539" cy="2904053"/>
          </a:xfrm>
          <a:prstGeom prst="roundRect">
            <a:avLst>
              <a:gd name="adj" fmla="val 4465"/>
            </a:avLst>
          </a:prstGeom>
          <a:solidFill>
            <a:srgbClr val="F9D2D6"/>
          </a:solidFill>
          <a:ln/>
        </p:spPr>
      </p:sp>
      <p:sp>
        <p:nvSpPr>
          <p:cNvPr id="6" name="Text 4"/>
          <p:cNvSpPr/>
          <p:nvPr/>
        </p:nvSpPr>
        <p:spPr>
          <a:xfrm>
            <a:off x="808673" y="3089196"/>
            <a:ext cx="6236494" cy="5922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Anna riflette sull'impatto del suo ecosistema e si sente motivata. Dice:</a:t>
            </a:r>
            <a:endParaRPr lang="en-US" sz="1850" dirty="0"/>
          </a:p>
        </p:txBody>
      </p:sp>
      <p:sp>
        <p:nvSpPr>
          <p:cNvPr id="7" name="Text 5"/>
          <p:cNvSpPr/>
          <p:nvPr/>
        </p:nvSpPr>
        <p:spPr>
          <a:xfrm>
            <a:off x="808673" y="3852505"/>
            <a:ext cx="6236494" cy="9625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200"/>
              </a:lnSpc>
              <a:buSzPct val="100000"/>
              <a:buChar char="•"/>
            </a:pPr>
            <a:r>
              <a:rPr lang="en-US" sz="14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"Facciamo la raccolta differenziata."</a:t>
            </a:r>
            <a:endParaRPr lang="en-US" sz="1400" dirty="0"/>
          </a:p>
          <a:p>
            <a:pPr algn="l" marL="342900" indent="-342900">
              <a:lnSpc>
                <a:spcPts val="2200"/>
              </a:lnSpc>
              <a:buSzPct val="100000"/>
              <a:buChar char="•"/>
            </a:pPr>
            <a:r>
              <a:rPr lang="en-US" sz="14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"Usiamo luci LED."</a:t>
            </a:r>
            <a:endParaRPr lang="en-US" sz="1400" dirty="0"/>
          </a:p>
          <a:p>
            <a:pPr algn="l" marL="342900" indent="-342900">
              <a:lnSpc>
                <a:spcPts val="2200"/>
              </a:lnSpc>
              <a:buSzPct val="100000"/>
              <a:buChar char="•"/>
            </a:pPr>
            <a:r>
              <a:rPr lang="en-US" sz="14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"Siamo inclusivi."</a:t>
            </a:r>
            <a:endParaRPr lang="en-US" sz="1400" dirty="0"/>
          </a:p>
        </p:txBody>
      </p:sp>
      <p:sp>
        <p:nvSpPr>
          <p:cNvPr id="8" name="Text 6"/>
          <p:cNvSpPr/>
          <p:nvPr/>
        </p:nvSpPr>
        <p:spPr>
          <a:xfrm>
            <a:off x="7542490" y="3089196"/>
            <a:ext cx="3263622" cy="2961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Ma quando approfondisce:</a:t>
            </a:r>
            <a:endParaRPr lang="en-US" sz="1850" dirty="0"/>
          </a:p>
        </p:txBody>
      </p:sp>
      <p:sp>
        <p:nvSpPr>
          <p:cNvPr id="9" name="Text 7"/>
          <p:cNvSpPr/>
          <p:nvPr/>
        </p:nvSpPr>
        <p:spPr>
          <a:xfrm>
            <a:off x="7542490" y="3556397"/>
            <a:ext cx="6337221" cy="22059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200"/>
              </a:lnSpc>
              <a:buSzPct val="100000"/>
              <a:buChar char="•"/>
            </a:pPr>
            <a:r>
              <a:rPr lang="en-US" sz="14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I rifiuti vengono separati solo nel backstage, non nelle aree pubbliche</a:t>
            </a:r>
            <a:endParaRPr lang="en-US" sz="1400" dirty="0"/>
          </a:p>
          <a:p>
            <a:pPr algn="l" marL="342900" indent="-342900">
              <a:lnSpc>
                <a:spcPts val="2200"/>
              </a:lnSpc>
              <a:buSzPct val="100000"/>
              <a:buChar char="•"/>
            </a:pPr>
            <a:r>
              <a:rPr lang="en-US" sz="14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L'illuminazione LED rappresenta solo il 20% del consumo energetico totale</a:t>
            </a:r>
            <a:endParaRPr lang="en-US" sz="1400" dirty="0"/>
          </a:p>
          <a:p>
            <a:pPr algn="l" marL="342900" indent="-342900">
              <a:lnSpc>
                <a:spcPts val="2200"/>
              </a:lnSpc>
              <a:buSzPct val="100000"/>
              <a:buChar char="•"/>
            </a:pPr>
            <a:r>
              <a:rPr lang="en-US" sz="14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Il sito web è accessibile, ma il software di biglietteria non lo è</a:t>
            </a:r>
            <a:endParaRPr lang="en-US" sz="1400" dirty="0"/>
          </a:p>
          <a:p>
            <a:pPr algn="l" marL="342900" indent="-342900">
              <a:lnSpc>
                <a:spcPts val="2200"/>
              </a:lnSpc>
              <a:buSzPct val="100000"/>
              <a:buChar char="•"/>
            </a:pPr>
            <a:r>
              <a:rPr lang="en-US" sz="14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I volontari non sono formati sull'inclusione</a:t>
            </a:r>
            <a:endParaRPr lang="en-US" sz="1400" dirty="0"/>
          </a:p>
          <a:p>
            <a:pPr algn="l" marL="342900" indent="-342900">
              <a:lnSpc>
                <a:spcPts val="2200"/>
              </a:lnSpc>
              <a:buSzPct val="100000"/>
              <a:buChar char="•"/>
            </a:pPr>
            <a:r>
              <a:rPr lang="en-US" sz="14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Nessuno ha mai misurato le emissioni di trasporto</a:t>
            </a:r>
            <a:endParaRPr lang="en-US" sz="1400" dirty="0"/>
          </a:p>
        </p:txBody>
      </p:sp>
      <p:sp>
        <p:nvSpPr>
          <p:cNvPr id="10" name="Text 8"/>
          <p:cNvSpPr/>
          <p:nvPr/>
        </p:nvSpPr>
        <p:spPr>
          <a:xfrm>
            <a:off x="1028343" y="6206966"/>
            <a:ext cx="12843748" cy="2809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4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Realizza qualcosa di importante: </a:t>
            </a:r>
            <a:pPr algn="l" indent="0" marL="0">
              <a:lnSpc>
                <a:spcPts val="2200"/>
              </a:lnSpc>
              <a:buNone/>
            </a:pPr>
            <a:r>
              <a:rPr lang="en-US" sz="140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Le buone intenzioni non sono misurazione.</a:t>
            </a:r>
            <a:endParaRPr lang="en-US" sz="1400" dirty="0"/>
          </a:p>
        </p:txBody>
      </p:sp>
      <p:sp>
        <p:nvSpPr>
          <p:cNvPr id="11" name="Shape 9"/>
          <p:cNvSpPr/>
          <p:nvPr/>
        </p:nvSpPr>
        <p:spPr>
          <a:xfrm>
            <a:off x="758309" y="6014561"/>
            <a:ext cx="45720" cy="665798"/>
          </a:xfrm>
          <a:prstGeom prst="rect">
            <a:avLst/>
          </a:prstGeom>
          <a:solidFill>
            <a:srgbClr val="DA1B2E"/>
          </a:solidFill>
          <a:ln/>
        </p:spPr>
      </p:sp>
      <p:sp>
        <p:nvSpPr>
          <p:cNvPr id="12" name="Text 10"/>
          <p:cNvSpPr/>
          <p:nvPr/>
        </p:nvSpPr>
        <p:spPr>
          <a:xfrm>
            <a:off x="758309" y="6872764"/>
            <a:ext cx="13113782" cy="2809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4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Questo modulo si concentra su un cambiamento centrale: </a:t>
            </a:r>
            <a:pPr algn="l" indent="0" marL="0">
              <a:lnSpc>
                <a:spcPts val="2200"/>
              </a:lnSpc>
              <a:buNone/>
            </a:pPr>
            <a:r>
              <a:rPr lang="en-US" sz="140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Dalla sostenibilità vaga alla diagnosi strutturata.</a:t>
            </a:r>
            <a:endParaRPr lang="en-US" sz="1400" dirty="0"/>
          </a:p>
        </p:txBody>
      </p:sp>
      <p:pic>
        <p:nvPicPr>
          <p:cNvPr id="1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565267" y="201216"/>
            <a:ext cx="875586" cy="640080"/>
          </a:xfrm>
          <a:prstGeom prst="rect">
            <a:avLst/>
          </a:prstGeom>
        </p:spPr>
      </p:pic>
      <p:sp>
        <p:nvSpPr>
          <p:cNvPr id="14" name="Text 11"/>
          <p:cNvSpPr/>
          <p:nvPr/>
        </p:nvSpPr>
        <p:spPr>
          <a:xfrm>
            <a:off x="13926502" y="7604760"/>
            <a:ext cx="514350" cy="2070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1600"/>
              </a:lnSpc>
              <a:buNone/>
            </a:pPr>
            <a:r>
              <a:rPr lang="en-US" sz="10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2</a:t>
            </a:r>
            <a:endParaRPr lang="en-US" sz="1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58309" y="1335167"/>
            <a:ext cx="1049298" cy="356235"/>
          </a:xfrm>
          <a:prstGeom prst="roundRect">
            <a:avLst>
              <a:gd name="adj" fmla="val 17881"/>
            </a:avLst>
          </a:prstGeom>
          <a:solidFill>
            <a:srgbClr val="F9D2D6"/>
          </a:solidFill>
          <a:ln/>
        </p:spPr>
      </p:sp>
      <p:sp>
        <p:nvSpPr>
          <p:cNvPr id="3" name="Text 1"/>
          <p:cNvSpPr/>
          <p:nvPr/>
        </p:nvSpPr>
        <p:spPr>
          <a:xfrm>
            <a:off x="872014" y="1391960"/>
            <a:ext cx="821888" cy="242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1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SEZIONE 2</a:t>
            </a:r>
            <a:endParaRPr lang="en-US" sz="1150" dirty="0"/>
          </a:p>
        </p:txBody>
      </p:sp>
      <p:sp>
        <p:nvSpPr>
          <p:cNvPr id="4" name="Text 2"/>
          <p:cNvSpPr/>
          <p:nvPr/>
        </p:nvSpPr>
        <p:spPr>
          <a:xfrm>
            <a:off x="758309" y="1767126"/>
            <a:ext cx="8153638" cy="6235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900"/>
              </a:lnSpc>
              <a:buNone/>
            </a:pPr>
            <a:r>
              <a:rPr lang="en-US" sz="390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Perché la Diagnosi è Importante</a:t>
            </a:r>
            <a:endParaRPr lang="en-US" sz="3900" dirty="0"/>
          </a:p>
        </p:txBody>
      </p:sp>
      <p:sp>
        <p:nvSpPr>
          <p:cNvPr id="5" name="Text 3"/>
          <p:cNvSpPr/>
          <p:nvPr/>
        </p:nvSpPr>
        <p:spPr>
          <a:xfrm>
            <a:off x="758309" y="2845594"/>
            <a:ext cx="5646777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La maggior parte degli organizzatori agisce sulla base della percezione. Ma la percezione è influenzata da:</a:t>
            </a:r>
            <a:endParaRPr lang="en-US" sz="1450" dirty="0"/>
          </a:p>
        </p:txBody>
      </p:sp>
      <p:sp>
        <p:nvSpPr>
          <p:cNvPr id="6" name="Shape 4"/>
          <p:cNvSpPr/>
          <p:nvPr/>
        </p:nvSpPr>
        <p:spPr>
          <a:xfrm>
            <a:off x="758309" y="3665339"/>
            <a:ext cx="2728555" cy="782241"/>
          </a:xfrm>
          <a:prstGeom prst="roundRect">
            <a:avLst>
              <a:gd name="adj" fmla="val 28055"/>
            </a:avLst>
          </a:prstGeom>
          <a:solidFill>
            <a:srgbClr val="FFFFFF"/>
          </a:solidFill>
          <a:ln w="45720">
            <a:solidFill>
              <a:srgbClr val="DFB8BC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712589" y="3665339"/>
            <a:ext cx="182880" cy="782241"/>
          </a:xfrm>
          <a:prstGeom prst="roundRect">
            <a:avLst>
              <a:gd name="adj" fmla="val 43539"/>
            </a:avLst>
          </a:prstGeom>
          <a:solidFill>
            <a:srgbClr val="DA1B2E"/>
          </a:solidFill>
          <a:ln/>
        </p:spPr>
      </p:sp>
      <p:sp>
        <p:nvSpPr>
          <p:cNvPr id="8" name="Text 6"/>
          <p:cNvSpPr/>
          <p:nvPr/>
        </p:nvSpPr>
        <p:spPr>
          <a:xfrm>
            <a:off x="1130737" y="3900607"/>
            <a:ext cx="2120860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Abitudine</a:t>
            </a:r>
            <a:endParaRPr lang="en-US" sz="1950" dirty="0"/>
          </a:p>
        </p:txBody>
      </p:sp>
      <p:sp>
        <p:nvSpPr>
          <p:cNvPr id="9" name="Shape 7"/>
          <p:cNvSpPr/>
          <p:nvPr/>
        </p:nvSpPr>
        <p:spPr>
          <a:xfrm>
            <a:off x="3676412" y="3665339"/>
            <a:ext cx="2728674" cy="782241"/>
          </a:xfrm>
          <a:prstGeom prst="roundRect">
            <a:avLst>
              <a:gd name="adj" fmla="val 28055"/>
            </a:avLst>
          </a:prstGeom>
          <a:solidFill>
            <a:srgbClr val="FFFFFF"/>
          </a:solidFill>
          <a:ln w="45720">
            <a:solidFill>
              <a:srgbClr val="DFB8BC"/>
            </a:solidFill>
            <a:prstDash val="solid"/>
          </a:ln>
        </p:spPr>
      </p:sp>
      <p:sp>
        <p:nvSpPr>
          <p:cNvPr id="10" name="Shape 8"/>
          <p:cNvSpPr/>
          <p:nvPr/>
        </p:nvSpPr>
        <p:spPr>
          <a:xfrm>
            <a:off x="3630692" y="3665339"/>
            <a:ext cx="182880" cy="782241"/>
          </a:xfrm>
          <a:prstGeom prst="roundRect">
            <a:avLst>
              <a:gd name="adj" fmla="val 43539"/>
            </a:avLst>
          </a:prstGeom>
          <a:solidFill>
            <a:srgbClr val="DA1B2E"/>
          </a:solidFill>
          <a:ln/>
        </p:spPr>
      </p:sp>
      <p:sp>
        <p:nvSpPr>
          <p:cNvPr id="11" name="Text 9"/>
          <p:cNvSpPr/>
          <p:nvPr/>
        </p:nvSpPr>
        <p:spPr>
          <a:xfrm>
            <a:off x="4048839" y="3900607"/>
            <a:ext cx="2120979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Assunzione</a:t>
            </a:r>
            <a:endParaRPr lang="en-US" sz="1950" dirty="0"/>
          </a:p>
        </p:txBody>
      </p:sp>
      <p:sp>
        <p:nvSpPr>
          <p:cNvPr id="12" name="Shape 10"/>
          <p:cNvSpPr/>
          <p:nvPr/>
        </p:nvSpPr>
        <p:spPr>
          <a:xfrm>
            <a:off x="758309" y="4637127"/>
            <a:ext cx="2728555" cy="1093946"/>
          </a:xfrm>
          <a:prstGeom prst="roundRect">
            <a:avLst>
              <a:gd name="adj" fmla="val 20061"/>
            </a:avLst>
          </a:prstGeom>
          <a:solidFill>
            <a:srgbClr val="FFFFFF"/>
          </a:solidFill>
          <a:ln w="45720">
            <a:solidFill>
              <a:srgbClr val="DFB8BC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712589" y="4637127"/>
            <a:ext cx="182880" cy="1093946"/>
          </a:xfrm>
          <a:prstGeom prst="roundRect">
            <a:avLst>
              <a:gd name="adj" fmla="val 43539"/>
            </a:avLst>
          </a:prstGeom>
          <a:solidFill>
            <a:srgbClr val="DA1B2E"/>
          </a:solidFill>
          <a:ln/>
        </p:spPr>
      </p:sp>
      <p:sp>
        <p:nvSpPr>
          <p:cNvPr id="14" name="Text 12"/>
          <p:cNvSpPr/>
          <p:nvPr/>
        </p:nvSpPr>
        <p:spPr>
          <a:xfrm>
            <a:off x="1130737" y="4872395"/>
            <a:ext cx="2120860" cy="6234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Visibilità selettiva</a:t>
            </a:r>
            <a:endParaRPr lang="en-US" sz="1950" dirty="0"/>
          </a:p>
        </p:txBody>
      </p:sp>
      <p:sp>
        <p:nvSpPr>
          <p:cNvPr id="15" name="Shape 13"/>
          <p:cNvSpPr/>
          <p:nvPr/>
        </p:nvSpPr>
        <p:spPr>
          <a:xfrm>
            <a:off x="3676412" y="4637127"/>
            <a:ext cx="2728674" cy="1093946"/>
          </a:xfrm>
          <a:prstGeom prst="roundRect">
            <a:avLst>
              <a:gd name="adj" fmla="val 20061"/>
            </a:avLst>
          </a:prstGeom>
          <a:solidFill>
            <a:srgbClr val="FFFFFF"/>
          </a:solidFill>
          <a:ln w="45720">
            <a:solidFill>
              <a:srgbClr val="DFB8BC"/>
            </a:solidFill>
            <a:prstDash val="solid"/>
          </a:ln>
        </p:spPr>
      </p:sp>
      <p:sp>
        <p:nvSpPr>
          <p:cNvPr id="16" name="Shape 14"/>
          <p:cNvSpPr/>
          <p:nvPr/>
        </p:nvSpPr>
        <p:spPr>
          <a:xfrm>
            <a:off x="3630692" y="4637127"/>
            <a:ext cx="182880" cy="1093946"/>
          </a:xfrm>
          <a:prstGeom prst="roundRect">
            <a:avLst>
              <a:gd name="adj" fmla="val 43539"/>
            </a:avLst>
          </a:prstGeom>
          <a:solidFill>
            <a:srgbClr val="DA1B2E"/>
          </a:solidFill>
          <a:ln/>
        </p:spPr>
      </p:sp>
      <p:sp>
        <p:nvSpPr>
          <p:cNvPr id="17" name="Text 15"/>
          <p:cNvSpPr/>
          <p:nvPr/>
        </p:nvSpPr>
        <p:spPr>
          <a:xfrm>
            <a:off x="4048839" y="4872395"/>
            <a:ext cx="2120979" cy="6234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Desiderabilità sociale</a:t>
            </a:r>
            <a:endParaRPr lang="en-US" sz="1950" dirty="0"/>
          </a:p>
        </p:txBody>
      </p:sp>
      <p:sp>
        <p:nvSpPr>
          <p:cNvPr id="18" name="Text 16"/>
          <p:cNvSpPr/>
          <p:nvPr/>
        </p:nvSpPr>
        <p:spPr>
          <a:xfrm>
            <a:off x="758309" y="5944314"/>
            <a:ext cx="5646777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La diagnosi strutturata riduce i punti ciechi.</a:t>
            </a:r>
            <a:endParaRPr lang="en-US" sz="1450" dirty="0"/>
          </a:p>
        </p:txBody>
      </p:sp>
      <p:sp>
        <p:nvSpPr>
          <p:cNvPr id="19" name="Text 17"/>
          <p:cNvSpPr/>
          <p:nvPr/>
        </p:nvSpPr>
        <p:spPr>
          <a:xfrm>
            <a:off x="6875145" y="2845594"/>
            <a:ext cx="7004447" cy="9097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Questo approccio riflette la logica del </a:t>
            </a:r>
            <a:pPr algn="l" indent="0" marL="0">
              <a:lnSpc>
                <a:spcPts val="2350"/>
              </a:lnSpc>
              <a:buNone/>
            </a:pPr>
            <a:r>
              <a:rPr lang="en-US" sz="145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Regolamento UE sulla Tassonomia (UE) 2020/852</a:t>
            </a:r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, che pone l'accento su obiettivi ambientali misurabili piuttosto che su semplici dichiarazioni:</a:t>
            </a:r>
            <a:endParaRPr lang="en-US" sz="1450" dirty="0"/>
          </a:p>
        </p:txBody>
      </p:sp>
      <p:sp>
        <p:nvSpPr>
          <p:cNvPr id="20" name="Text 18"/>
          <p:cNvSpPr/>
          <p:nvPr/>
        </p:nvSpPr>
        <p:spPr>
          <a:xfrm>
            <a:off x="6875145" y="3925967"/>
            <a:ext cx="7004447" cy="242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150" u="sng" dirty="0">
                <a:solidFill>
                  <a:srgbClr val="DA1B2E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https://eur-lex.europa.eu/legal-content/EN/TXT/?uri=CELEX:32020R0852</a:t>
            </a:r>
            <a:endParaRPr lang="en-US" sz="1150" dirty="0"/>
          </a:p>
        </p:txBody>
      </p:sp>
      <p:sp>
        <p:nvSpPr>
          <p:cNvPr id="21" name="Text 19"/>
          <p:cNvSpPr/>
          <p:nvPr/>
        </p:nvSpPr>
        <p:spPr>
          <a:xfrm>
            <a:off x="6875145" y="4339233"/>
            <a:ext cx="7004447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Si allinea inoltre con l'enfasi sul monitoraggio e la valutazione presente nella </a:t>
            </a:r>
            <a:pPr algn="l" indent="0" marL="0">
              <a:lnSpc>
                <a:spcPts val="2350"/>
              </a:lnSpc>
              <a:buNone/>
            </a:pPr>
            <a:r>
              <a:rPr lang="en-US" sz="145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Guida al Programma Erasmus+</a:t>
            </a:r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:</a:t>
            </a:r>
            <a:endParaRPr lang="en-US" sz="1450" dirty="0"/>
          </a:p>
        </p:txBody>
      </p:sp>
      <p:sp>
        <p:nvSpPr>
          <p:cNvPr id="22" name="Text 20"/>
          <p:cNvSpPr/>
          <p:nvPr/>
        </p:nvSpPr>
        <p:spPr>
          <a:xfrm>
            <a:off x="6875145" y="5116354"/>
            <a:ext cx="7004447" cy="242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150" u="sng" dirty="0">
                <a:solidFill>
                  <a:srgbClr val="DA1B2E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https://erasmus-plus.ec.europa.eu/programme-guide</a:t>
            </a:r>
            <a:endParaRPr lang="en-US" sz="1150" dirty="0"/>
          </a:p>
        </p:txBody>
      </p:sp>
      <p:sp>
        <p:nvSpPr>
          <p:cNvPr id="23" name="Shape 21"/>
          <p:cNvSpPr/>
          <p:nvPr/>
        </p:nvSpPr>
        <p:spPr>
          <a:xfrm>
            <a:off x="6875145" y="5572244"/>
            <a:ext cx="7004447" cy="1108829"/>
          </a:xfrm>
          <a:prstGeom prst="roundRect">
            <a:avLst>
              <a:gd name="adj" fmla="val 7181"/>
            </a:avLst>
          </a:prstGeom>
          <a:solidFill>
            <a:srgbClr val="F7BBC1"/>
          </a:solidFill>
          <a:ln/>
        </p:spPr>
      </p:sp>
      <p:pic>
        <p:nvPicPr>
          <p:cNvPr id="24" name="Image 0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4693" y="5856684"/>
            <a:ext cx="236934" cy="189548"/>
          </a:xfrm>
          <a:prstGeom prst="rect">
            <a:avLst/>
          </a:prstGeom>
        </p:spPr>
      </p:pic>
      <p:sp>
        <p:nvSpPr>
          <p:cNvPr id="25" name="Text 22"/>
          <p:cNvSpPr/>
          <p:nvPr/>
        </p:nvSpPr>
        <p:spPr>
          <a:xfrm>
            <a:off x="7491174" y="5809178"/>
            <a:ext cx="6198870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Se la sostenibilità e l'inclusione sono priorità strutturali, devono essere </a:t>
            </a:r>
            <a:pPr algn="l" indent="0" marL="0">
              <a:lnSpc>
                <a:spcPts val="2350"/>
              </a:lnSpc>
              <a:buNone/>
            </a:pPr>
            <a:r>
              <a:rPr lang="en-US" sz="1450" b="1" dirty="0">
                <a:solidFill>
                  <a:srgbClr val="000000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diagnosticabili</a:t>
            </a:r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.</a:t>
            </a:r>
            <a:endParaRPr lang="en-US" sz="1450" dirty="0"/>
          </a:p>
        </p:txBody>
      </p:sp>
      <p:pic>
        <p:nvPicPr>
          <p:cNvPr id="26" name="Image 1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65267" y="201216"/>
            <a:ext cx="875586" cy="640080"/>
          </a:xfrm>
          <a:prstGeom prst="rect">
            <a:avLst/>
          </a:prstGeom>
        </p:spPr>
      </p:pic>
      <p:sp>
        <p:nvSpPr>
          <p:cNvPr id="27" name="Text 23"/>
          <p:cNvSpPr/>
          <p:nvPr/>
        </p:nvSpPr>
        <p:spPr>
          <a:xfrm>
            <a:off x="13948767" y="7602022"/>
            <a:ext cx="492085" cy="2124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1650"/>
              </a:lnSpc>
              <a:buNone/>
            </a:pPr>
            <a:r>
              <a:rPr lang="en-US" sz="10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3</a:t>
            </a:r>
            <a:endParaRPr lang="en-US" sz="1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58309" y="1185743"/>
            <a:ext cx="891302" cy="287417"/>
          </a:xfrm>
          <a:prstGeom prst="roundRect">
            <a:avLst>
              <a:gd name="adj" fmla="val 18838"/>
            </a:avLst>
          </a:prstGeom>
          <a:solidFill>
            <a:srgbClr val="F9D2D6"/>
          </a:solidFill>
          <a:ln/>
        </p:spPr>
      </p:sp>
      <p:sp>
        <p:nvSpPr>
          <p:cNvPr id="3" name="Text 1"/>
          <p:cNvSpPr/>
          <p:nvPr/>
        </p:nvSpPr>
        <p:spPr>
          <a:xfrm>
            <a:off x="854988" y="1234083"/>
            <a:ext cx="697944" cy="1907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0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SEZIONE 3</a:t>
            </a:r>
            <a:endParaRPr lang="en-US" sz="1000" dirty="0"/>
          </a:p>
        </p:txBody>
      </p:sp>
      <p:sp>
        <p:nvSpPr>
          <p:cNvPr id="4" name="Text 2"/>
          <p:cNvSpPr/>
          <p:nvPr/>
        </p:nvSpPr>
        <p:spPr>
          <a:xfrm>
            <a:off x="758309" y="1527929"/>
            <a:ext cx="10066258" cy="5300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150"/>
              </a:lnSpc>
              <a:buNone/>
            </a:pPr>
            <a:r>
              <a:rPr lang="en-US" sz="330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La Checklist Non È un Modulo. È uno Specchio.</a:t>
            </a:r>
            <a:endParaRPr lang="en-US" sz="3300" dirty="0"/>
          </a:p>
        </p:txBody>
      </p:sp>
      <p:sp>
        <p:nvSpPr>
          <p:cNvPr id="5" name="Text 3"/>
          <p:cNvSpPr/>
          <p:nvPr/>
        </p:nvSpPr>
        <p:spPr>
          <a:xfrm>
            <a:off x="758309" y="2263378"/>
            <a:ext cx="13113782" cy="2383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2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La </a:t>
            </a:r>
            <a:pPr algn="l" indent="0" marL="0">
              <a:lnSpc>
                <a:spcPts val="1850"/>
              </a:lnSpc>
              <a:buNone/>
            </a:pPr>
            <a:r>
              <a:rPr lang="en-US" sz="125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Checklist KULTinclusion</a:t>
            </a:r>
            <a:pPr algn="l" indent="0" marL="0">
              <a:lnSpc>
                <a:spcPts val="1850"/>
              </a:lnSpc>
              <a:buNone/>
            </a:pPr>
            <a:r>
              <a:rPr lang="en-US" sz="12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comprende:</a:t>
            </a:r>
            <a:endParaRPr lang="en-US" sz="1250" dirty="0"/>
          </a:p>
        </p:txBody>
      </p:sp>
      <p:sp>
        <p:nvSpPr>
          <p:cNvPr id="6" name="Text 4"/>
          <p:cNvSpPr/>
          <p:nvPr/>
        </p:nvSpPr>
        <p:spPr>
          <a:xfrm>
            <a:off x="758309" y="2792730"/>
            <a:ext cx="3534489" cy="2650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Aree di Sostenibilità Ambientale</a:t>
            </a:r>
            <a:endParaRPr lang="en-US" sz="1650" dirty="0"/>
          </a:p>
        </p:txBody>
      </p:sp>
      <p:sp>
        <p:nvSpPr>
          <p:cNvPr id="7" name="Text 5"/>
          <p:cNvSpPr/>
          <p:nvPr/>
        </p:nvSpPr>
        <p:spPr>
          <a:xfrm>
            <a:off x="758309" y="3194685"/>
            <a:ext cx="6360319" cy="28143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2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Energia</a:t>
            </a:r>
            <a:endParaRPr lang="en-US" sz="1250" dirty="0"/>
          </a:p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2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Rifiuti</a:t>
            </a:r>
            <a:endParaRPr lang="en-US" sz="1250" dirty="0"/>
          </a:p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2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Acqua</a:t>
            </a:r>
            <a:endParaRPr lang="en-US" sz="1250" dirty="0"/>
          </a:p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2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Trasporti</a:t>
            </a:r>
            <a:endParaRPr lang="en-US" sz="1250" dirty="0"/>
          </a:p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2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Approvvigionamento sostenibile</a:t>
            </a:r>
            <a:endParaRPr lang="en-US" sz="1250" dirty="0"/>
          </a:p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2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Biodiversità</a:t>
            </a:r>
            <a:endParaRPr lang="en-US" sz="1250" dirty="0"/>
          </a:p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2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Compensazione carbonica</a:t>
            </a:r>
            <a:endParaRPr lang="en-US" sz="1250" dirty="0"/>
          </a:p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2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Alloggio</a:t>
            </a:r>
            <a:endParaRPr lang="en-US" sz="1250" dirty="0"/>
          </a:p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2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Eredità comunitaria</a:t>
            </a:r>
            <a:endParaRPr lang="en-US" sz="1250" dirty="0"/>
          </a:p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2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Educazione e sensibilizzazione</a:t>
            </a:r>
            <a:endParaRPr lang="en-US" sz="1250" dirty="0"/>
          </a:p>
        </p:txBody>
      </p:sp>
      <p:sp>
        <p:nvSpPr>
          <p:cNvPr id="8" name="Text 6"/>
          <p:cNvSpPr/>
          <p:nvPr/>
        </p:nvSpPr>
        <p:spPr>
          <a:xfrm>
            <a:off x="7519392" y="2792730"/>
            <a:ext cx="2120265" cy="2650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Aree di Inclusività</a:t>
            </a:r>
            <a:endParaRPr lang="en-US" sz="1650" dirty="0"/>
          </a:p>
        </p:txBody>
      </p:sp>
      <p:sp>
        <p:nvSpPr>
          <p:cNvPr id="9" name="Text 7"/>
          <p:cNvSpPr/>
          <p:nvPr/>
        </p:nvSpPr>
        <p:spPr>
          <a:xfrm>
            <a:off x="7519392" y="3194685"/>
            <a:ext cx="6360319" cy="31006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2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Accessibilità fisica</a:t>
            </a:r>
            <a:endParaRPr lang="en-US" sz="1250" dirty="0"/>
          </a:p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2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Considerazioni sensoriali</a:t>
            </a:r>
            <a:endParaRPr lang="en-US" sz="1250" dirty="0"/>
          </a:p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2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Accessibilità nella comunicazione</a:t>
            </a:r>
            <a:endParaRPr lang="en-US" sz="1250" dirty="0"/>
          </a:p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2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Accessibilità digitale</a:t>
            </a:r>
            <a:endParaRPr lang="en-US" sz="1250" dirty="0"/>
          </a:p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2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Programmazione inclusiva</a:t>
            </a:r>
            <a:endParaRPr lang="en-US" sz="1250" dirty="0"/>
          </a:p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2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Accessibilità economica</a:t>
            </a:r>
            <a:endParaRPr lang="en-US" sz="1250" dirty="0"/>
          </a:p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2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Protezione di genere e minori</a:t>
            </a:r>
            <a:endParaRPr lang="en-US" sz="1250" dirty="0"/>
          </a:p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2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Formazione del personale</a:t>
            </a:r>
            <a:endParaRPr lang="en-US" sz="1250" dirty="0"/>
          </a:p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2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Inclusione alimentare</a:t>
            </a:r>
            <a:endParaRPr lang="en-US" sz="1250" dirty="0"/>
          </a:p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2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Meccanismi di feedback</a:t>
            </a:r>
            <a:endParaRPr lang="en-US" sz="1250" dirty="0"/>
          </a:p>
          <a:p>
            <a:pPr algn="l" marL="342900" indent="-342900">
              <a:lnSpc>
                <a:spcPts val="1850"/>
              </a:lnSpc>
              <a:buSzPct val="100000"/>
              <a:buChar char="•"/>
            </a:pPr>
            <a:r>
              <a:rPr lang="en-US" sz="12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Preparazione alle emergenze</a:t>
            </a:r>
            <a:endParaRPr lang="en-US" sz="1250" dirty="0"/>
          </a:p>
        </p:txBody>
      </p:sp>
      <p:sp>
        <p:nvSpPr>
          <p:cNvPr id="10" name="Text 8"/>
          <p:cNvSpPr/>
          <p:nvPr/>
        </p:nvSpPr>
        <p:spPr>
          <a:xfrm>
            <a:off x="1000006" y="6651307"/>
            <a:ext cx="12872085" cy="2383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2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La maggior parte degli organizzatori tratta le checklist come strumenti di conformità. Ma qui la </a:t>
            </a:r>
            <a:pPr algn="l" indent="0" marL="0">
              <a:lnSpc>
                <a:spcPts val="1850"/>
              </a:lnSpc>
              <a:buNone/>
            </a:pPr>
            <a:r>
              <a:rPr lang="en-US" sz="125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trasformiamo in uno strumento strategico di diagnosi.</a:t>
            </a:r>
            <a:endParaRPr lang="en-US" sz="1250" dirty="0"/>
          </a:p>
        </p:txBody>
      </p:sp>
      <p:sp>
        <p:nvSpPr>
          <p:cNvPr id="11" name="Shape 9"/>
          <p:cNvSpPr/>
          <p:nvPr/>
        </p:nvSpPr>
        <p:spPr>
          <a:xfrm>
            <a:off x="758309" y="6497241"/>
            <a:ext cx="38100" cy="546497"/>
          </a:xfrm>
          <a:prstGeom prst="rect">
            <a:avLst/>
          </a:prstGeom>
          <a:solidFill>
            <a:srgbClr val="DA1B2E"/>
          </a:solidFill>
          <a:ln/>
        </p:spPr>
      </p:sp>
      <p:pic>
        <p:nvPicPr>
          <p:cNvPr id="1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565267" y="201216"/>
            <a:ext cx="875586" cy="640080"/>
          </a:xfrm>
          <a:prstGeom prst="rect">
            <a:avLst/>
          </a:prstGeom>
        </p:spPr>
      </p:pic>
      <p:sp>
        <p:nvSpPr>
          <p:cNvPr id="13" name="Text 10"/>
          <p:cNvSpPr/>
          <p:nvPr/>
        </p:nvSpPr>
        <p:spPr>
          <a:xfrm>
            <a:off x="13873282" y="7609999"/>
            <a:ext cx="567571" cy="1964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1500"/>
              </a:lnSpc>
              <a:buNone/>
            </a:pPr>
            <a:r>
              <a:rPr lang="en-US" sz="10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4</a:t>
            </a:r>
            <a:endParaRPr lang="en-US" sz="1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6244709" y="1271707"/>
            <a:ext cx="946785" cy="309443"/>
          </a:xfrm>
          <a:prstGeom prst="roundRect">
            <a:avLst>
              <a:gd name="adj" fmla="val 18526"/>
            </a:avLst>
          </a:prstGeom>
          <a:solidFill>
            <a:srgbClr val="F9D2D6"/>
          </a:solidFill>
          <a:ln/>
        </p:spPr>
      </p:sp>
      <p:sp>
        <p:nvSpPr>
          <p:cNvPr id="4" name="Text 1"/>
          <p:cNvSpPr/>
          <p:nvPr/>
        </p:nvSpPr>
        <p:spPr>
          <a:xfrm>
            <a:off x="6346984" y="1322784"/>
            <a:ext cx="742236" cy="2072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10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SEZIONE 4</a:t>
            </a:r>
            <a:endParaRPr lang="en-US" sz="1050" dirty="0"/>
          </a:p>
        </p:txBody>
      </p:sp>
      <p:sp>
        <p:nvSpPr>
          <p:cNvPr id="5" name="Text 2"/>
          <p:cNvSpPr/>
          <p:nvPr/>
        </p:nvSpPr>
        <p:spPr>
          <a:xfrm>
            <a:off x="6244709" y="1642467"/>
            <a:ext cx="7620953" cy="5611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00"/>
              </a:lnSpc>
              <a:buNone/>
            </a:pPr>
            <a:r>
              <a:rPr lang="en-US" sz="350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Il Modello di Diagnosi a Tre Livelli</a:t>
            </a:r>
            <a:endParaRPr lang="en-US" sz="3500" dirty="0"/>
          </a:p>
        </p:txBody>
      </p:sp>
      <p:sp>
        <p:nvSpPr>
          <p:cNvPr id="6" name="Text 3"/>
          <p:cNvSpPr/>
          <p:nvPr/>
        </p:nvSpPr>
        <p:spPr>
          <a:xfrm>
            <a:off x="6244709" y="2433876"/>
            <a:ext cx="7627382" cy="5186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3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Invece di rispondere superficialmente con </a:t>
            </a:r>
            <a:pPr algn="l" indent="0" marL="0">
              <a:lnSpc>
                <a:spcPts val="2000"/>
              </a:lnSpc>
              <a:buNone/>
            </a:pPr>
            <a:r>
              <a:rPr lang="en-US" sz="130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Sì / A volte / No</a:t>
            </a:r>
            <a:pPr algn="l" indent="0" marL="0">
              <a:lnSpc>
                <a:spcPts val="2000"/>
              </a:lnSpc>
              <a:buNone/>
            </a:pPr>
            <a:r>
              <a:rPr lang="en-US" sz="13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, applica questo modello a tre livelli.</a:t>
            </a:r>
            <a:endParaRPr lang="en-US" sz="1300" dirty="0"/>
          </a:p>
        </p:txBody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6066" y="3125153"/>
            <a:ext cx="6864548" cy="3141464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11654344" y="3425984"/>
            <a:ext cx="1673701" cy="3996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12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Integrazione Sistemica</a:t>
            </a:r>
            <a:endParaRPr lang="en-US" sz="1250" dirty="0"/>
          </a:p>
        </p:txBody>
      </p:sp>
      <p:sp>
        <p:nvSpPr>
          <p:cNvPr id="9" name="Text 5"/>
          <p:cNvSpPr/>
          <p:nvPr/>
        </p:nvSpPr>
        <p:spPr>
          <a:xfrm>
            <a:off x="11654344" y="3879629"/>
            <a:ext cx="1673701" cy="2885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100"/>
              </a:lnSpc>
              <a:buNone/>
            </a:pPr>
            <a:r>
              <a:rPr lang="en-US" sz="9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È integrato nella progettazione dell'evento?</a:t>
            </a:r>
            <a:endParaRPr lang="en-US" sz="950" dirty="0"/>
          </a:p>
        </p:txBody>
      </p:sp>
      <p:sp>
        <p:nvSpPr>
          <p:cNvPr id="10" name="Text 6"/>
          <p:cNvSpPr/>
          <p:nvPr/>
        </p:nvSpPr>
        <p:spPr>
          <a:xfrm>
            <a:off x="6788466" y="4530677"/>
            <a:ext cx="1538724" cy="3996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1550"/>
              </a:lnSpc>
              <a:buNone/>
            </a:pPr>
            <a:r>
              <a:rPr lang="en-US" sz="12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Efficacia Funzionale</a:t>
            </a:r>
            <a:endParaRPr lang="en-US" sz="1250" dirty="0"/>
          </a:p>
        </p:txBody>
      </p:sp>
      <p:sp>
        <p:nvSpPr>
          <p:cNvPr id="11" name="Text 7"/>
          <p:cNvSpPr/>
          <p:nvPr/>
        </p:nvSpPr>
        <p:spPr>
          <a:xfrm>
            <a:off x="6788466" y="4984322"/>
            <a:ext cx="1538724" cy="1442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1100"/>
              </a:lnSpc>
              <a:buNone/>
            </a:pPr>
            <a:r>
              <a:rPr lang="en-US" sz="9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Funziona efficacemente?</a:t>
            </a:r>
            <a:endParaRPr lang="en-US" sz="950" dirty="0"/>
          </a:p>
        </p:txBody>
      </p:sp>
      <p:sp>
        <p:nvSpPr>
          <p:cNvPr id="12" name="Text 8"/>
          <p:cNvSpPr/>
          <p:nvPr/>
        </p:nvSpPr>
        <p:spPr>
          <a:xfrm>
            <a:off x="11654344" y="5063831"/>
            <a:ext cx="1673701" cy="3996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12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Conformità Superficiale</a:t>
            </a:r>
            <a:endParaRPr lang="en-US" sz="1250" dirty="0"/>
          </a:p>
        </p:txBody>
      </p:sp>
      <p:sp>
        <p:nvSpPr>
          <p:cNvPr id="13" name="Text 9"/>
          <p:cNvSpPr/>
          <p:nvPr/>
        </p:nvSpPr>
        <p:spPr>
          <a:xfrm>
            <a:off x="11654344" y="5517476"/>
            <a:ext cx="1673701" cy="1442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100"/>
              </a:lnSpc>
              <a:buNone/>
            </a:pPr>
            <a:r>
              <a:rPr lang="en-US" sz="9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È qualcosa in atto?</a:t>
            </a:r>
            <a:endParaRPr lang="en-US" sz="950" dirty="0"/>
          </a:p>
        </p:txBody>
      </p:sp>
      <p:sp>
        <p:nvSpPr>
          <p:cNvPr id="14" name="Text 10"/>
          <p:cNvSpPr/>
          <p:nvPr/>
        </p:nvSpPr>
        <p:spPr>
          <a:xfrm>
            <a:off x="6244709" y="6439257"/>
            <a:ext cx="7627382" cy="5186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3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Ogni livello rivela uno strato più profondo di comprensione — passando dall'azione simbolica all'integrazione sistemica.</a:t>
            </a:r>
            <a:endParaRPr lang="en-US" sz="1300" dirty="0"/>
          </a:p>
        </p:txBody>
      </p:sp>
      <p:pic>
        <p:nvPicPr>
          <p:cNvPr id="15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65267" y="201216"/>
            <a:ext cx="875586" cy="640080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13901976" y="7607379"/>
            <a:ext cx="538877" cy="2016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1550"/>
              </a:lnSpc>
              <a:buNone/>
            </a:pPr>
            <a:r>
              <a:rPr lang="en-US" sz="10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5</a:t>
            </a:r>
            <a:endParaRPr lang="en-US" sz="10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58309" y="2028706"/>
            <a:ext cx="3138964" cy="401955"/>
          </a:xfrm>
          <a:prstGeom prst="roundRect">
            <a:avLst>
              <a:gd name="adj" fmla="val 15847"/>
            </a:avLst>
          </a:prstGeom>
          <a:noFill/>
          <a:ln w="22860">
            <a:solidFill>
              <a:srgbClr val="DA1B2E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894874" y="2108359"/>
            <a:ext cx="2865834" cy="242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150" dirty="0">
                <a:solidFill>
                  <a:srgbClr val="DA1B2E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MODELLO DI DIAGNOSI A TRE LIVELLI</a:t>
            </a:r>
            <a:endParaRPr lang="en-US" sz="1150" dirty="0"/>
          </a:p>
        </p:txBody>
      </p:sp>
      <p:sp>
        <p:nvSpPr>
          <p:cNvPr id="4" name="Text 2"/>
          <p:cNvSpPr/>
          <p:nvPr/>
        </p:nvSpPr>
        <p:spPr>
          <a:xfrm>
            <a:off x="758309" y="2506385"/>
            <a:ext cx="8627031" cy="6235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900"/>
              </a:lnSpc>
              <a:buNone/>
            </a:pPr>
            <a:r>
              <a:rPr lang="en-US" sz="390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Livello 1 – Conformità Superficiale</a:t>
            </a:r>
            <a:endParaRPr lang="en-US" sz="3900" dirty="0"/>
          </a:p>
        </p:txBody>
      </p:sp>
      <p:sp>
        <p:nvSpPr>
          <p:cNvPr id="5" name="Shape 3"/>
          <p:cNvSpPr/>
          <p:nvPr/>
        </p:nvSpPr>
        <p:spPr>
          <a:xfrm>
            <a:off x="758309" y="3414236"/>
            <a:ext cx="6462117" cy="1767840"/>
          </a:xfrm>
          <a:prstGeom prst="roundRect">
            <a:avLst>
              <a:gd name="adj" fmla="val 4504"/>
            </a:avLst>
          </a:prstGeom>
          <a:solidFill>
            <a:srgbClr val="FFFFFF"/>
          </a:solidFill>
          <a:ln w="45720">
            <a:solidFill>
              <a:srgbClr val="DFB8BC"/>
            </a:solidFill>
            <a:prstDash val="solid"/>
          </a:ln>
        </p:spPr>
      </p:sp>
      <p:sp>
        <p:nvSpPr>
          <p:cNvPr id="6" name="Shape 4"/>
          <p:cNvSpPr/>
          <p:nvPr/>
        </p:nvSpPr>
        <p:spPr>
          <a:xfrm>
            <a:off x="804029" y="3459956"/>
            <a:ext cx="6370677" cy="568643"/>
          </a:xfrm>
          <a:prstGeom prst="roundRect">
            <a:avLst>
              <a:gd name="adj" fmla="val 4354"/>
            </a:avLst>
          </a:prstGeom>
          <a:solidFill>
            <a:srgbClr val="F9D2D6"/>
          </a:solidFill>
          <a:ln/>
        </p:spPr>
      </p:sp>
      <p:sp>
        <p:nvSpPr>
          <p:cNvPr id="7" name="Text 5"/>
          <p:cNvSpPr/>
          <p:nvPr/>
        </p:nvSpPr>
        <p:spPr>
          <a:xfrm>
            <a:off x="3847148" y="3551277"/>
            <a:ext cx="284321" cy="3554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1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993577" y="4218146"/>
            <a:ext cx="2494359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La Domanda</a:t>
            </a:r>
            <a:endParaRPr lang="en-US" sz="1950" dirty="0"/>
          </a:p>
        </p:txBody>
      </p:sp>
      <p:sp>
        <p:nvSpPr>
          <p:cNvPr id="9" name="Text 7"/>
          <p:cNvSpPr/>
          <p:nvPr/>
        </p:nvSpPr>
        <p:spPr>
          <a:xfrm>
            <a:off x="993577" y="4643557"/>
            <a:ext cx="5991582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"È qualcosa in atto?"</a:t>
            </a:r>
            <a:endParaRPr lang="en-US" sz="1450" dirty="0"/>
          </a:p>
        </p:txBody>
      </p:sp>
      <p:sp>
        <p:nvSpPr>
          <p:cNvPr id="10" name="Shape 8"/>
          <p:cNvSpPr/>
          <p:nvPr/>
        </p:nvSpPr>
        <p:spPr>
          <a:xfrm>
            <a:off x="7409974" y="3414236"/>
            <a:ext cx="6462117" cy="1767840"/>
          </a:xfrm>
          <a:prstGeom prst="roundRect">
            <a:avLst>
              <a:gd name="adj" fmla="val 4504"/>
            </a:avLst>
          </a:prstGeom>
          <a:solidFill>
            <a:srgbClr val="FFFFFF"/>
          </a:solidFill>
          <a:ln w="45720">
            <a:solidFill>
              <a:srgbClr val="DFB8BC"/>
            </a:solidFill>
            <a:prstDash val="solid"/>
          </a:ln>
        </p:spPr>
      </p:sp>
      <p:sp>
        <p:nvSpPr>
          <p:cNvPr id="11" name="Shape 9"/>
          <p:cNvSpPr/>
          <p:nvPr/>
        </p:nvSpPr>
        <p:spPr>
          <a:xfrm>
            <a:off x="7455694" y="3459956"/>
            <a:ext cx="6370677" cy="568643"/>
          </a:xfrm>
          <a:prstGeom prst="roundRect">
            <a:avLst>
              <a:gd name="adj" fmla="val 4354"/>
            </a:avLst>
          </a:prstGeom>
          <a:solidFill>
            <a:srgbClr val="F9D2D6"/>
          </a:solidFill>
          <a:ln/>
        </p:spPr>
      </p:sp>
      <p:sp>
        <p:nvSpPr>
          <p:cNvPr id="12" name="Text 10"/>
          <p:cNvSpPr/>
          <p:nvPr/>
        </p:nvSpPr>
        <p:spPr>
          <a:xfrm>
            <a:off x="10498812" y="3551277"/>
            <a:ext cx="284321" cy="3554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2</a:t>
            </a:r>
            <a:endParaRPr lang="en-US" sz="2200" dirty="0"/>
          </a:p>
        </p:txBody>
      </p:sp>
      <p:sp>
        <p:nvSpPr>
          <p:cNvPr id="13" name="Text 11"/>
          <p:cNvSpPr/>
          <p:nvPr/>
        </p:nvSpPr>
        <p:spPr>
          <a:xfrm>
            <a:off x="7645241" y="4218146"/>
            <a:ext cx="2494359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Esempio</a:t>
            </a:r>
            <a:endParaRPr lang="en-US" sz="1950" dirty="0"/>
          </a:p>
        </p:txBody>
      </p:sp>
      <p:sp>
        <p:nvSpPr>
          <p:cNvPr id="14" name="Text 12"/>
          <p:cNvSpPr/>
          <p:nvPr/>
        </p:nvSpPr>
        <p:spPr>
          <a:xfrm>
            <a:off x="7645241" y="4643557"/>
            <a:ext cx="5991582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Forniamo cestini per il riciclaggio? → </a:t>
            </a:r>
            <a:pPr algn="l" indent="0" marL="0">
              <a:lnSpc>
                <a:spcPts val="2350"/>
              </a:lnSpc>
              <a:buNone/>
            </a:pPr>
            <a:r>
              <a:rPr lang="en-US" sz="145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Sì.</a:t>
            </a:r>
            <a:endParaRPr lang="en-US" sz="1450" dirty="0"/>
          </a:p>
        </p:txBody>
      </p:sp>
      <p:sp>
        <p:nvSpPr>
          <p:cNvPr id="15" name="Shape 13"/>
          <p:cNvSpPr/>
          <p:nvPr/>
        </p:nvSpPr>
        <p:spPr>
          <a:xfrm>
            <a:off x="758309" y="5395317"/>
            <a:ext cx="13113782" cy="805577"/>
          </a:xfrm>
          <a:prstGeom prst="roundRect">
            <a:avLst>
              <a:gd name="adj" fmla="val 9884"/>
            </a:avLst>
          </a:prstGeom>
          <a:solidFill>
            <a:srgbClr val="F7BBC1"/>
          </a:solidFill>
          <a:ln/>
        </p:spPr>
      </p:sp>
      <p:pic>
        <p:nvPicPr>
          <p:cNvPr id="16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7857" y="5679758"/>
            <a:ext cx="236934" cy="189548"/>
          </a:xfrm>
          <a:prstGeom prst="rect">
            <a:avLst/>
          </a:prstGeom>
        </p:spPr>
      </p:pic>
      <p:sp>
        <p:nvSpPr>
          <p:cNvPr id="17" name="Text 14"/>
          <p:cNvSpPr/>
          <p:nvPr/>
        </p:nvSpPr>
        <p:spPr>
          <a:xfrm>
            <a:off x="1374338" y="5632252"/>
            <a:ext cx="12308205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Ma </a:t>
            </a:r>
            <a:pPr algn="l" indent="0" marL="0">
              <a:lnSpc>
                <a:spcPts val="2350"/>
              </a:lnSpc>
              <a:buNone/>
            </a:pPr>
            <a:r>
              <a:rPr lang="en-US" sz="1450" b="1" dirty="0">
                <a:solidFill>
                  <a:srgbClr val="000000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la conformità superficiale non misura la qualità.</a:t>
            </a:r>
            <a:endParaRPr lang="en-US" sz="1450" dirty="0"/>
          </a:p>
        </p:txBody>
      </p:sp>
      <p:pic>
        <p:nvPicPr>
          <p:cNvPr id="18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65267" y="201216"/>
            <a:ext cx="875586" cy="640080"/>
          </a:xfrm>
          <a:prstGeom prst="rect">
            <a:avLst/>
          </a:prstGeom>
        </p:spPr>
      </p:pic>
      <p:sp>
        <p:nvSpPr>
          <p:cNvPr id="19" name="Text 15"/>
          <p:cNvSpPr/>
          <p:nvPr/>
        </p:nvSpPr>
        <p:spPr>
          <a:xfrm>
            <a:off x="13942814" y="7602022"/>
            <a:ext cx="498038" cy="2124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1650"/>
              </a:lnSpc>
              <a:buNone/>
            </a:pPr>
            <a:r>
              <a:rPr lang="en-US" sz="10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6</a:t>
            </a:r>
            <a:endParaRPr lang="en-US" sz="1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58309" y="1725454"/>
            <a:ext cx="3138964" cy="401955"/>
          </a:xfrm>
          <a:prstGeom prst="roundRect">
            <a:avLst>
              <a:gd name="adj" fmla="val 15847"/>
            </a:avLst>
          </a:prstGeom>
          <a:noFill/>
          <a:ln w="22860">
            <a:solidFill>
              <a:srgbClr val="DA1B2E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894874" y="1805107"/>
            <a:ext cx="2865834" cy="242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150" dirty="0">
                <a:solidFill>
                  <a:srgbClr val="DA1B2E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MODELLO DI DIAGNOSI A TRE LIVELLI</a:t>
            </a:r>
            <a:endParaRPr lang="en-US" sz="1150" dirty="0"/>
          </a:p>
        </p:txBody>
      </p:sp>
      <p:sp>
        <p:nvSpPr>
          <p:cNvPr id="4" name="Text 2"/>
          <p:cNvSpPr/>
          <p:nvPr/>
        </p:nvSpPr>
        <p:spPr>
          <a:xfrm>
            <a:off x="758309" y="2203133"/>
            <a:ext cx="7603331" cy="6235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900"/>
              </a:lnSpc>
              <a:buNone/>
            </a:pPr>
            <a:r>
              <a:rPr lang="en-US" sz="390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Livello 2 – Efficacia Funzionale</a:t>
            </a:r>
            <a:endParaRPr lang="en-US" sz="3900" dirty="0"/>
          </a:p>
        </p:txBody>
      </p:sp>
      <p:sp>
        <p:nvSpPr>
          <p:cNvPr id="5" name="Shape 3"/>
          <p:cNvSpPr/>
          <p:nvPr/>
        </p:nvSpPr>
        <p:spPr>
          <a:xfrm>
            <a:off x="758309" y="3110984"/>
            <a:ext cx="6462117" cy="2374344"/>
          </a:xfrm>
          <a:prstGeom prst="roundRect">
            <a:avLst>
              <a:gd name="adj" fmla="val 3353"/>
            </a:avLst>
          </a:prstGeom>
          <a:solidFill>
            <a:srgbClr val="FFFFFF"/>
          </a:solidFill>
          <a:ln w="45720">
            <a:solidFill>
              <a:srgbClr val="DFB8BC"/>
            </a:solidFill>
            <a:prstDash val="solid"/>
          </a:ln>
        </p:spPr>
      </p:sp>
      <p:sp>
        <p:nvSpPr>
          <p:cNvPr id="6" name="Shape 4"/>
          <p:cNvSpPr/>
          <p:nvPr/>
        </p:nvSpPr>
        <p:spPr>
          <a:xfrm>
            <a:off x="804029" y="3156704"/>
            <a:ext cx="6370677" cy="568643"/>
          </a:xfrm>
          <a:prstGeom prst="roundRect">
            <a:avLst>
              <a:gd name="adj" fmla="val 4354"/>
            </a:avLst>
          </a:prstGeom>
          <a:solidFill>
            <a:srgbClr val="F9D2D6"/>
          </a:solidFill>
          <a:ln/>
        </p:spPr>
      </p:sp>
      <p:sp>
        <p:nvSpPr>
          <p:cNvPr id="7" name="Text 5"/>
          <p:cNvSpPr/>
          <p:nvPr/>
        </p:nvSpPr>
        <p:spPr>
          <a:xfrm>
            <a:off x="3847148" y="3248025"/>
            <a:ext cx="284321" cy="3554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1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993577" y="3914894"/>
            <a:ext cx="2494359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La Domanda</a:t>
            </a:r>
            <a:endParaRPr lang="en-US" sz="1950" dirty="0"/>
          </a:p>
        </p:txBody>
      </p:sp>
      <p:sp>
        <p:nvSpPr>
          <p:cNvPr id="9" name="Text 7"/>
          <p:cNvSpPr/>
          <p:nvPr/>
        </p:nvSpPr>
        <p:spPr>
          <a:xfrm>
            <a:off x="993577" y="4340304"/>
            <a:ext cx="5991582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"Funziona efficacemente?"</a:t>
            </a:r>
            <a:endParaRPr lang="en-US" sz="1450" dirty="0"/>
          </a:p>
        </p:txBody>
      </p:sp>
      <p:sp>
        <p:nvSpPr>
          <p:cNvPr id="10" name="Shape 8"/>
          <p:cNvSpPr/>
          <p:nvPr/>
        </p:nvSpPr>
        <p:spPr>
          <a:xfrm>
            <a:off x="7409974" y="3110984"/>
            <a:ext cx="6462117" cy="2374344"/>
          </a:xfrm>
          <a:prstGeom prst="roundRect">
            <a:avLst>
              <a:gd name="adj" fmla="val 3353"/>
            </a:avLst>
          </a:prstGeom>
          <a:solidFill>
            <a:srgbClr val="FFFFFF"/>
          </a:solidFill>
          <a:ln w="45720">
            <a:solidFill>
              <a:srgbClr val="DFB8BC"/>
            </a:solidFill>
            <a:prstDash val="solid"/>
          </a:ln>
        </p:spPr>
      </p:sp>
      <p:sp>
        <p:nvSpPr>
          <p:cNvPr id="11" name="Shape 9"/>
          <p:cNvSpPr/>
          <p:nvPr/>
        </p:nvSpPr>
        <p:spPr>
          <a:xfrm>
            <a:off x="7455694" y="3156704"/>
            <a:ext cx="6370677" cy="568643"/>
          </a:xfrm>
          <a:prstGeom prst="roundRect">
            <a:avLst>
              <a:gd name="adj" fmla="val 4354"/>
            </a:avLst>
          </a:prstGeom>
          <a:solidFill>
            <a:srgbClr val="F9D2D6"/>
          </a:solidFill>
          <a:ln/>
        </p:spPr>
      </p:sp>
      <p:sp>
        <p:nvSpPr>
          <p:cNvPr id="12" name="Text 10"/>
          <p:cNvSpPr/>
          <p:nvPr/>
        </p:nvSpPr>
        <p:spPr>
          <a:xfrm>
            <a:off x="10498812" y="3248025"/>
            <a:ext cx="284321" cy="3554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2</a:t>
            </a:r>
            <a:endParaRPr lang="en-US" sz="2200" dirty="0"/>
          </a:p>
        </p:txBody>
      </p:sp>
      <p:sp>
        <p:nvSpPr>
          <p:cNvPr id="13" name="Text 11"/>
          <p:cNvSpPr/>
          <p:nvPr/>
        </p:nvSpPr>
        <p:spPr>
          <a:xfrm>
            <a:off x="7645241" y="3914894"/>
            <a:ext cx="2494359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Esempio</a:t>
            </a:r>
            <a:endParaRPr lang="en-US" sz="1950" dirty="0"/>
          </a:p>
        </p:txBody>
      </p:sp>
      <p:sp>
        <p:nvSpPr>
          <p:cNvPr id="14" name="Text 12"/>
          <p:cNvSpPr/>
          <p:nvPr/>
        </p:nvSpPr>
        <p:spPr>
          <a:xfrm>
            <a:off x="7645241" y="4340304"/>
            <a:ext cx="5991582" cy="9097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I contenitori sono chiaramente etichettati? Vengono monitorati? I rifiuti vengono effettivamente separati correttamente?</a:t>
            </a:r>
            <a:endParaRPr lang="en-US" sz="1450" dirty="0"/>
          </a:p>
        </p:txBody>
      </p:sp>
      <p:sp>
        <p:nvSpPr>
          <p:cNvPr id="15" name="Shape 13"/>
          <p:cNvSpPr/>
          <p:nvPr/>
        </p:nvSpPr>
        <p:spPr>
          <a:xfrm>
            <a:off x="758309" y="5698569"/>
            <a:ext cx="13113782" cy="805577"/>
          </a:xfrm>
          <a:prstGeom prst="roundRect">
            <a:avLst>
              <a:gd name="adj" fmla="val 9884"/>
            </a:avLst>
          </a:prstGeom>
          <a:solidFill>
            <a:srgbClr val="F7BBC1"/>
          </a:solidFill>
          <a:ln/>
        </p:spPr>
      </p:sp>
      <p:pic>
        <p:nvPicPr>
          <p:cNvPr id="16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7857" y="5983010"/>
            <a:ext cx="236934" cy="189548"/>
          </a:xfrm>
          <a:prstGeom prst="rect">
            <a:avLst/>
          </a:prstGeom>
        </p:spPr>
      </p:pic>
      <p:sp>
        <p:nvSpPr>
          <p:cNvPr id="17" name="Text 14"/>
          <p:cNvSpPr/>
          <p:nvPr/>
        </p:nvSpPr>
        <p:spPr>
          <a:xfrm>
            <a:off x="1374338" y="5935504"/>
            <a:ext cx="12308205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b="1" dirty="0">
                <a:solidFill>
                  <a:srgbClr val="000000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Spesso questo rivela delle debolezze.</a:t>
            </a:r>
            <a:endParaRPr lang="en-US" sz="1450" dirty="0"/>
          </a:p>
        </p:txBody>
      </p:sp>
      <p:pic>
        <p:nvPicPr>
          <p:cNvPr id="18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65267" y="201216"/>
            <a:ext cx="875586" cy="640080"/>
          </a:xfrm>
          <a:prstGeom prst="rect">
            <a:avLst/>
          </a:prstGeom>
        </p:spPr>
      </p:pic>
      <p:sp>
        <p:nvSpPr>
          <p:cNvPr id="19" name="Text 15"/>
          <p:cNvSpPr/>
          <p:nvPr/>
        </p:nvSpPr>
        <p:spPr>
          <a:xfrm>
            <a:off x="13954601" y="7602022"/>
            <a:ext cx="486251" cy="2124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1650"/>
              </a:lnSpc>
              <a:buNone/>
            </a:pPr>
            <a:r>
              <a:rPr lang="en-US" sz="10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7</a:t>
            </a:r>
            <a:endParaRPr lang="en-US" sz="10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58309" y="1535430"/>
            <a:ext cx="3138964" cy="401955"/>
          </a:xfrm>
          <a:prstGeom prst="roundRect">
            <a:avLst>
              <a:gd name="adj" fmla="val 15847"/>
            </a:avLst>
          </a:prstGeom>
          <a:noFill/>
          <a:ln w="22860">
            <a:solidFill>
              <a:srgbClr val="DA1B2E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894874" y="1615083"/>
            <a:ext cx="2865834" cy="242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150" dirty="0">
                <a:solidFill>
                  <a:srgbClr val="DA1B2E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MODELLO DI DIAGNOSI A TRE LIVELLI</a:t>
            </a:r>
            <a:endParaRPr lang="en-US" sz="1150" dirty="0"/>
          </a:p>
        </p:txBody>
      </p:sp>
      <p:sp>
        <p:nvSpPr>
          <p:cNvPr id="4" name="Text 2"/>
          <p:cNvSpPr/>
          <p:nvPr/>
        </p:nvSpPr>
        <p:spPr>
          <a:xfrm>
            <a:off x="758309" y="2013109"/>
            <a:ext cx="8452485" cy="6235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900"/>
              </a:lnSpc>
              <a:buNone/>
            </a:pPr>
            <a:r>
              <a:rPr lang="en-US" sz="390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Livello 3 – Integrazione Sistemica</a:t>
            </a:r>
            <a:endParaRPr lang="en-US" sz="3900" dirty="0"/>
          </a:p>
        </p:txBody>
      </p:sp>
      <p:sp>
        <p:nvSpPr>
          <p:cNvPr id="5" name="Shape 3"/>
          <p:cNvSpPr/>
          <p:nvPr/>
        </p:nvSpPr>
        <p:spPr>
          <a:xfrm>
            <a:off x="758309" y="2920960"/>
            <a:ext cx="6462117" cy="2374344"/>
          </a:xfrm>
          <a:prstGeom prst="roundRect">
            <a:avLst>
              <a:gd name="adj" fmla="val 3353"/>
            </a:avLst>
          </a:prstGeom>
          <a:solidFill>
            <a:srgbClr val="FFFFFF"/>
          </a:solidFill>
          <a:ln w="45720">
            <a:solidFill>
              <a:srgbClr val="DFB8BC"/>
            </a:solidFill>
            <a:prstDash val="solid"/>
          </a:ln>
        </p:spPr>
      </p:sp>
      <p:sp>
        <p:nvSpPr>
          <p:cNvPr id="6" name="Shape 4"/>
          <p:cNvSpPr/>
          <p:nvPr/>
        </p:nvSpPr>
        <p:spPr>
          <a:xfrm>
            <a:off x="804029" y="2966680"/>
            <a:ext cx="6370677" cy="568643"/>
          </a:xfrm>
          <a:prstGeom prst="roundRect">
            <a:avLst>
              <a:gd name="adj" fmla="val 4354"/>
            </a:avLst>
          </a:prstGeom>
          <a:solidFill>
            <a:srgbClr val="F9D2D6"/>
          </a:solidFill>
          <a:ln/>
        </p:spPr>
      </p:sp>
      <p:sp>
        <p:nvSpPr>
          <p:cNvPr id="7" name="Text 5"/>
          <p:cNvSpPr/>
          <p:nvPr/>
        </p:nvSpPr>
        <p:spPr>
          <a:xfrm>
            <a:off x="3847148" y="3058001"/>
            <a:ext cx="284321" cy="3554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1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993577" y="3724870"/>
            <a:ext cx="2494359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La Domanda</a:t>
            </a:r>
            <a:endParaRPr lang="en-US" sz="1950" dirty="0"/>
          </a:p>
        </p:txBody>
      </p:sp>
      <p:sp>
        <p:nvSpPr>
          <p:cNvPr id="9" name="Text 7"/>
          <p:cNvSpPr/>
          <p:nvPr/>
        </p:nvSpPr>
        <p:spPr>
          <a:xfrm>
            <a:off x="993577" y="4150281"/>
            <a:ext cx="5991582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"Questa pratica è integrata nel design dell'evento?"</a:t>
            </a:r>
            <a:endParaRPr lang="en-US" sz="1450" dirty="0"/>
          </a:p>
        </p:txBody>
      </p:sp>
      <p:sp>
        <p:nvSpPr>
          <p:cNvPr id="10" name="Shape 8"/>
          <p:cNvSpPr/>
          <p:nvPr/>
        </p:nvSpPr>
        <p:spPr>
          <a:xfrm>
            <a:off x="7409974" y="2920960"/>
            <a:ext cx="6462117" cy="2374344"/>
          </a:xfrm>
          <a:prstGeom prst="roundRect">
            <a:avLst>
              <a:gd name="adj" fmla="val 3353"/>
            </a:avLst>
          </a:prstGeom>
          <a:solidFill>
            <a:srgbClr val="FFFFFF"/>
          </a:solidFill>
          <a:ln w="45720">
            <a:solidFill>
              <a:srgbClr val="DFB8BC"/>
            </a:solidFill>
            <a:prstDash val="solid"/>
          </a:ln>
        </p:spPr>
      </p:sp>
      <p:sp>
        <p:nvSpPr>
          <p:cNvPr id="11" name="Shape 9"/>
          <p:cNvSpPr/>
          <p:nvPr/>
        </p:nvSpPr>
        <p:spPr>
          <a:xfrm>
            <a:off x="7455694" y="2966680"/>
            <a:ext cx="6370677" cy="568643"/>
          </a:xfrm>
          <a:prstGeom prst="roundRect">
            <a:avLst>
              <a:gd name="adj" fmla="val 4354"/>
            </a:avLst>
          </a:prstGeom>
          <a:solidFill>
            <a:srgbClr val="F9D2D6"/>
          </a:solidFill>
          <a:ln/>
        </p:spPr>
      </p:sp>
      <p:sp>
        <p:nvSpPr>
          <p:cNvPr id="12" name="Text 10"/>
          <p:cNvSpPr/>
          <p:nvPr/>
        </p:nvSpPr>
        <p:spPr>
          <a:xfrm>
            <a:off x="10498812" y="3058001"/>
            <a:ext cx="284321" cy="3554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2</a:t>
            </a:r>
            <a:endParaRPr lang="en-US" sz="2200" dirty="0"/>
          </a:p>
        </p:txBody>
      </p:sp>
      <p:sp>
        <p:nvSpPr>
          <p:cNvPr id="13" name="Text 11"/>
          <p:cNvSpPr/>
          <p:nvPr/>
        </p:nvSpPr>
        <p:spPr>
          <a:xfrm>
            <a:off x="7645241" y="3724870"/>
            <a:ext cx="2494359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Esempio</a:t>
            </a:r>
            <a:endParaRPr lang="en-US" sz="1950" dirty="0"/>
          </a:p>
        </p:txBody>
      </p:sp>
      <p:sp>
        <p:nvSpPr>
          <p:cNvPr id="14" name="Text 12"/>
          <p:cNvSpPr/>
          <p:nvPr/>
        </p:nvSpPr>
        <p:spPr>
          <a:xfrm>
            <a:off x="7645241" y="4150281"/>
            <a:ext cx="5991582" cy="9097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La riduzione dei rifiuti è considerata nei contratti con i fornitori? È parte della comunicazione? Viene monitorata dopo l'evento?</a:t>
            </a:r>
            <a:endParaRPr lang="en-US" sz="1450" dirty="0"/>
          </a:p>
        </p:txBody>
      </p:sp>
      <p:sp>
        <p:nvSpPr>
          <p:cNvPr id="15" name="Text 13"/>
          <p:cNvSpPr/>
          <p:nvPr/>
        </p:nvSpPr>
        <p:spPr>
          <a:xfrm>
            <a:off x="1042630" y="5721787"/>
            <a:ext cx="12829461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Questo livello distingue l'</a:t>
            </a:r>
            <a:pPr algn="l" indent="0" marL="0">
              <a:lnSpc>
                <a:spcPts val="2350"/>
              </a:lnSpc>
              <a:buNone/>
            </a:pPr>
            <a:r>
              <a:rPr lang="en-US" sz="145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azione simbolica</a:t>
            </a:r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dall'</a:t>
            </a:r>
            <a:pPr algn="l" indent="0" marL="0">
              <a:lnSpc>
                <a:spcPts val="2350"/>
              </a:lnSpc>
              <a:buNone/>
            </a:pPr>
            <a:r>
              <a:rPr lang="en-US" sz="145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integrazione sistemica</a:t>
            </a:r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.</a:t>
            </a:r>
            <a:endParaRPr lang="en-US" sz="1450" dirty="0"/>
          </a:p>
        </p:txBody>
      </p:sp>
      <p:sp>
        <p:nvSpPr>
          <p:cNvPr id="16" name="Shape 14"/>
          <p:cNvSpPr/>
          <p:nvPr/>
        </p:nvSpPr>
        <p:spPr>
          <a:xfrm>
            <a:off x="758309" y="5508546"/>
            <a:ext cx="45720" cy="729734"/>
          </a:xfrm>
          <a:prstGeom prst="rect">
            <a:avLst/>
          </a:prstGeom>
          <a:solidFill>
            <a:srgbClr val="DA1B2E"/>
          </a:solidFill>
          <a:ln/>
        </p:spPr>
      </p:sp>
      <p:sp>
        <p:nvSpPr>
          <p:cNvPr id="17" name="Text 15"/>
          <p:cNvSpPr/>
          <p:nvPr/>
        </p:nvSpPr>
        <p:spPr>
          <a:xfrm>
            <a:off x="758309" y="6451521"/>
            <a:ext cx="13113782" cy="242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1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Questo approccio sistemico riflette i principi ISO 20121 per la gestione sostenibile degli eventi: </a:t>
            </a:r>
            <a:pPr algn="l" indent="0" marL="0">
              <a:lnSpc>
                <a:spcPts val="1900"/>
              </a:lnSpc>
              <a:buNone/>
            </a:pPr>
            <a:r>
              <a:rPr lang="en-US" sz="1150" u="sng" dirty="0">
                <a:solidFill>
                  <a:srgbClr val="DA1B2E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https://www.iso.org/standard/69304.html</a:t>
            </a:r>
            <a:endParaRPr lang="en-US" sz="1150" dirty="0"/>
          </a:p>
        </p:txBody>
      </p:sp>
      <p:pic>
        <p:nvPicPr>
          <p:cNvPr id="18" name="Image 0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65267" y="201216"/>
            <a:ext cx="875586" cy="640080"/>
          </a:xfrm>
          <a:prstGeom prst="rect">
            <a:avLst/>
          </a:prstGeom>
        </p:spPr>
      </p:pic>
      <p:sp>
        <p:nvSpPr>
          <p:cNvPr id="19" name="Text 16"/>
          <p:cNvSpPr/>
          <p:nvPr/>
        </p:nvSpPr>
        <p:spPr>
          <a:xfrm>
            <a:off x="13946148" y="7602022"/>
            <a:ext cx="494705" cy="2124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1650"/>
              </a:lnSpc>
              <a:buNone/>
            </a:pPr>
            <a:r>
              <a:rPr lang="en-US" sz="10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8</a:t>
            </a:r>
            <a:endParaRPr lang="en-US" sz="10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2026-02-24T15:05:47Z</dcterms:created>
  <dcterms:modified xsi:type="dcterms:W3CDTF">2026-02-24T15:05:47Z</dcterms:modified>
</cp:coreProperties>
</file>